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58" r:id="rId5"/>
    <p:sldMasterId id="2147483668" r:id="rId6"/>
  </p:sldMasterIdLst>
  <p:notesMasterIdLst>
    <p:notesMasterId r:id="rId19"/>
  </p:notesMasterIdLst>
  <p:handoutMasterIdLst>
    <p:handoutMasterId r:id="rId20"/>
  </p:handoutMasterIdLst>
  <p:sldIdLst>
    <p:sldId id="281" r:id="rId7"/>
    <p:sldId id="280" r:id="rId8"/>
    <p:sldId id="277" r:id="rId9"/>
    <p:sldId id="279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B59"/>
    <a:srgbClr val="6CCDE5"/>
    <a:srgbClr val="502A75"/>
    <a:srgbClr val="F27029"/>
    <a:srgbClr val="226491"/>
    <a:srgbClr val="704C99"/>
    <a:srgbClr val="767A7D"/>
    <a:srgbClr val="197261"/>
    <a:srgbClr val="76B5AD"/>
    <a:srgbClr val="EFE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1633"/>
  </p:normalViewPr>
  <p:slideViewPr>
    <p:cSldViewPr snapToGrid="0" snapToObjects="1">
      <p:cViewPr varScale="1">
        <p:scale>
          <a:sx n="41" d="100"/>
          <a:sy n="41" d="100"/>
        </p:scale>
        <p:origin x="10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2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E3B4-5DA2-3C43-A33B-E6C8C84F07B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46D6-6325-6C4D-B8DF-9F9B0CA0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C309-0977-4546-A42C-5BE5F71F0A2E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577E-8EB4-6743-B6CE-E1AA51161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0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1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06ABEB-877E-AD4C-8350-675B32AFA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D2D782-C0BA-D145-96A7-1A04FC515D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6B11-CCA2-034D-8ED8-ABEA83B6C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1033ED-E5F4-C844-A21C-8DE6720F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A1C7B9-F0BD-1F41-83FF-3E8F8E6971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3538" y="1160340"/>
            <a:ext cx="5462710" cy="453731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0090C1-F2EA-9445-AD0F-D530FE988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6CCD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86E031-2536-8A4D-8CF2-318CA99AA8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D629EC6-77A7-8A45-A1A2-7C6432DB0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034" y="0"/>
            <a:ext cx="12192000" cy="6858000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F22CE54-0968-6743-9411-748F66B39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6214" y="0"/>
            <a:ext cx="4925786" cy="3413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D552673-AFC1-B146-89F9-CFA766C6DD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66214" y="3413125"/>
            <a:ext cx="4925786" cy="34448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16F309C-5194-C443-8B61-102CFF1272A8}"/>
              </a:ext>
            </a:extLst>
          </p:cNvPr>
          <p:cNvSpPr txBox="1">
            <a:spLocks/>
          </p:cNvSpPr>
          <p:nvPr userDrawn="1"/>
        </p:nvSpPr>
        <p:spPr>
          <a:xfrm>
            <a:off x="222222" y="6372526"/>
            <a:ext cx="2743200" cy="3056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3AB769-7D1A-594D-BA2C-CE72AA5A2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6CCD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C888EB-257A-4E4F-86B9-2E92B10A641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2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B493AAF-E994-0647-9B0C-4B55C2B2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12A771-8DA6-DF41-A9AD-3E8A5A156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9E609E-A62E-914B-B079-52ED2F3B8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82E606-6756-1848-8553-122F948A9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12A771-8DA6-DF41-A9AD-3E8A5A156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9E609E-A62E-914B-B079-52ED2F3B8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54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231F78D-A5DF-714D-9414-3F2DC2362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26CA87-2AD2-A44C-B872-49C8C57CE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39F1DD-5C7A-C444-BB13-64E53A9922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2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1795A3-3A6C-0F47-944C-11F20465B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4F712D-905E-1F44-AEDB-666744001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C2B33-95B3-5A40-B5C6-9AFA4F9E0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9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E2AD15-C55A-2440-9FB7-5FC6B9712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8B64AB-3CE2-7748-8401-573126903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68B5C7-3F31-B54A-8CAA-C813B15014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4DF6E76-7A20-9A45-95C8-6A32CCBF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86595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EBF390-75A6-2743-8A93-86EC5457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6CCD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DE200B-AE46-F245-B784-2645D23E27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73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8053" y="6109251"/>
            <a:ext cx="1749288" cy="5295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CE16E-4EC8-C749-91B7-17EE3626E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6B11-CCA2-034D-8ED8-ABEA83B6C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11927-A161-464C-84F1-5553C488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76621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1033ED-E5F4-C844-A21C-8DE6720F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7C4A1B5-5B52-FE4A-B198-388210C7C01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3AAFC-F8D9-5D43-A739-3DCCAF8020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5E6B9A-DAE9-8F43-B275-56B0443BE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5" r:id="rId3"/>
    <p:sldLayoutId id="214748370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70C8-BF74-F14F-A651-6F5475A7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83036"/>
            <a:ext cx="10515600" cy="1845964"/>
          </a:xfrm>
        </p:spPr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41DAD-2422-5147-8F9C-1FC2F0FEA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Protecting what’s important, </a:t>
            </a:r>
            <a:br>
              <a:rPr lang="en-US" sz="3600" dirty="0"/>
            </a:br>
            <a:r>
              <a:rPr lang="en-US" sz="3600" dirty="0"/>
              <a:t>so you’re ready for the unexpected</a:t>
            </a:r>
          </a:p>
        </p:txBody>
      </p:sp>
    </p:spTree>
    <p:extLst>
      <p:ext uri="{BB962C8B-B14F-4D97-AF65-F5344CB8AC3E}">
        <p14:creationId xmlns:p14="http://schemas.microsoft.com/office/powerpoint/2010/main" val="423843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04098-2D6C-2A4E-B196-4AC4A94B3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5051E-C9E5-7A4F-819F-D092270A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795817"/>
            <a:ext cx="4149582" cy="1020379"/>
          </a:xfrm>
        </p:spPr>
        <p:txBody>
          <a:bodyPr/>
          <a:lstStyle/>
          <a:p>
            <a:r>
              <a:rPr lang="en-US" dirty="0"/>
              <a:t>Wills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0FA01-E38D-0B42-AC1B-0C775EB7891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0" y="1940169"/>
            <a:ext cx="9411495" cy="366370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>
                <a:solidFill>
                  <a:srgbClr val="6CCDE5"/>
                </a:solidFill>
              </a:rPr>
              <a:t> will </a:t>
            </a:r>
            <a:r>
              <a:rPr lang="en-US" dirty="0"/>
              <a:t>is another way to protect what’s important to you. A will can help make sure that people you are close to are looked after when you die. People use wills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Give directions as to what happens to their belongings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who will look after their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Leave special gifts for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Make donations to </a:t>
            </a:r>
            <a:r>
              <a:rPr lang="en-US" dirty="0" err="1"/>
              <a:t>organisations</a:t>
            </a:r>
            <a:r>
              <a:rPr lang="en-US" dirty="0"/>
              <a:t> they care about.</a:t>
            </a:r>
          </a:p>
        </p:txBody>
      </p:sp>
    </p:spTree>
    <p:extLst>
      <p:ext uri="{BB962C8B-B14F-4D97-AF65-F5344CB8AC3E}">
        <p14:creationId xmlns:p14="http://schemas.microsoft.com/office/powerpoint/2010/main" val="68031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2">
            <a:extLst>
              <a:ext uri="{FF2B5EF4-FFF2-40B4-BE49-F238E27FC236}">
                <a16:creationId xmlns:a16="http://schemas.microsoft.com/office/drawing/2014/main" id="{7876CB86-6424-1C4A-A694-4D106A7235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617" y="1303528"/>
            <a:ext cx="4762906" cy="40103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86BA76-5E02-CA43-A0B8-14CC16FB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3" y="1652954"/>
            <a:ext cx="6105586" cy="3311529"/>
          </a:xfrm>
        </p:spPr>
        <p:txBody>
          <a:bodyPr/>
          <a:lstStyle/>
          <a:p>
            <a:r>
              <a:rPr lang="en-US" dirty="0"/>
              <a:t>Setting aside money to pay for insurance can seem like a big deal at the time. </a:t>
            </a:r>
            <a:br>
              <a:rPr lang="en-US" dirty="0"/>
            </a:br>
            <a:br>
              <a:rPr lang="en-US" sz="1800" dirty="0"/>
            </a:br>
            <a:r>
              <a:rPr lang="en-US" dirty="0"/>
              <a:t>But insurances give you the peace of mind that should the unexpected happen, you’ve protected what’s important.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DA565-1BC6-6A43-B470-F75E9C4A4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5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9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994C2-950A-7146-8379-FC990694C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5A66C1-71AB-7247-88FF-0AA1EFF3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429" y="1135786"/>
            <a:ext cx="4149582" cy="1020379"/>
          </a:xfrm>
        </p:spPr>
        <p:txBody>
          <a:bodyPr/>
          <a:lstStyle/>
          <a:p>
            <a:r>
              <a:rPr lang="en-US" dirty="0"/>
              <a:t>Insurance helps you bounce 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C798C-0028-7346-9A3D-CC623C75E1C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35429" y="2280138"/>
            <a:ext cx="5462710" cy="1500187"/>
          </a:xfrm>
        </p:spPr>
        <p:txBody>
          <a:bodyPr/>
          <a:lstStyle/>
          <a:p>
            <a:r>
              <a:rPr lang="en-US" dirty="0"/>
              <a:t>Life is full of surprises ‒ and not all of them are nice. </a:t>
            </a:r>
          </a:p>
          <a:p>
            <a:r>
              <a:rPr lang="en-US" dirty="0"/>
              <a:t>Insurance is a way to get life back on track when something unexpected happens to your health, your ability to work or your belongings.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hand holding a cellphone&#10;&#10;Description automatically generated">
            <a:extLst>
              <a:ext uri="{FF2B5EF4-FFF2-40B4-BE49-F238E27FC236}">
                <a16:creationId xmlns:a16="http://schemas.microsoft.com/office/drawing/2014/main" id="{712782A9-1792-C94E-8DF8-FFCA6B5957C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-856862" y="377076"/>
            <a:ext cx="8138835" cy="6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1">
            <a:extLst>
              <a:ext uri="{FF2B5EF4-FFF2-40B4-BE49-F238E27FC236}">
                <a16:creationId xmlns:a16="http://schemas.microsoft.com/office/drawing/2014/main" id="{D7360226-97D5-A74B-92C0-08464FA9073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4184" y="3638831"/>
            <a:ext cx="5501013" cy="2372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DF2F5-5101-AB4C-BF51-8C33F218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1" y="1482085"/>
            <a:ext cx="9904019" cy="1781965"/>
          </a:xfrm>
        </p:spPr>
        <p:txBody>
          <a:bodyPr/>
          <a:lstStyle/>
          <a:p>
            <a:r>
              <a:rPr lang="en-US" sz="2800" dirty="0"/>
              <a:t>An emergency fund is a type of insurance. Some people call this a “safety net”. </a:t>
            </a:r>
            <a:br>
              <a:rPr lang="en-US" sz="2800" dirty="0"/>
            </a:br>
            <a:br>
              <a:rPr lang="en-US" sz="1400" dirty="0"/>
            </a:br>
            <a:r>
              <a:rPr lang="en-US" sz="2800" dirty="0"/>
              <a:t>Having 3 months of expenses set aside is a big help in hard times. But even a smaller safety net of $1,000 can be extremely useful.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06B49-52FC-054B-9CF1-31F948B47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86595"/>
            <a:ext cx="2743200" cy="305683"/>
          </a:xfrm>
        </p:spPr>
        <p:txBody>
          <a:bodyPr/>
          <a:lstStyle/>
          <a:p>
            <a:fld id="{231E6270-9AE5-AA4F-88AC-3EA1BBB1A4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8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4699F-5D1D-DC4C-A03F-7A2E5459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1" y="461709"/>
            <a:ext cx="4375503" cy="1020379"/>
          </a:xfrm>
        </p:spPr>
        <p:txBody>
          <a:bodyPr/>
          <a:lstStyle/>
          <a:p>
            <a:r>
              <a:rPr lang="en-US" dirty="0"/>
              <a:t>Using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EA2DA-D1E7-8045-A557-73C99A57897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1606061"/>
            <a:ext cx="5833862" cy="1822939"/>
          </a:xfrm>
        </p:spPr>
        <p:txBody>
          <a:bodyPr/>
          <a:lstStyle/>
          <a:p>
            <a:r>
              <a:rPr lang="en-US" sz="2700" dirty="0"/>
              <a:t>Another way to prepare for unexpected events is to get an insurance company to help. When you buy insurance, you and the insurance company agree 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What you want to protect, like your people or your property.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When something happens, how much you will pay and how much money the company will give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How much the insurance costs.</a:t>
            </a:r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6" name="Google Shape;75;p10">
            <a:extLst>
              <a:ext uri="{FF2B5EF4-FFF2-40B4-BE49-F238E27FC236}">
                <a16:creationId xmlns:a16="http://schemas.microsoft.com/office/drawing/2014/main" id="{5D1190CF-F7E1-C249-AB6C-420317CADCEF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 rotWithShape="1">
          <a:blip r:embed="rId3">
            <a:alphaModFix/>
          </a:blip>
          <a:srcRect t="1776" b="1776"/>
          <a:stretch/>
        </p:blipFill>
        <p:spPr>
          <a:xfrm>
            <a:off x="7524121" y="0"/>
            <a:ext cx="4925786" cy="34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6;p10">
            <a:extLst>
              <a:ext uri="{FF2B5EF4-FFF2-40B4-BE49-F238E27FC236}">
                <a16:creationId xmlns:a16="http://schemas.microsoft.com/office/drawing/2014/main" id="{27FE7F94-50EE-264D-BA95-CD2957FB675A}"/>
              </a:ext>
            </a:extLst>
          </p:cNvPr>
          <p:cNvPicPr preferRelativeResize="0">
            <a:picLocks noGrp="1"/>
          </p:cNvPicPr>
          <p:nvPr>
            <p:ph type="pic" sz="quarter" idx="12"/>
          </p:nvPr>
        </p:nvPicPr>
        <p:blipFill rotWithShape="1">
          <a:blip r:embed="rId4">
            <a:alphaModFix/>
          </a:blip>
          <a:srcRect l="2354" r="2354"/>
          <a:stretch/>
        </p:blipFill>
        <p:spPr>
          <a:xfrm>
            <a:off x="7524121" y="3413125"/>
            <a:ext cx="4925786" cy="344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90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5FA53-4FC9-AB41-9099-DDE531B19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99741-153F-6645-88FE-B53E593F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373786"/>
            <a:ext cx="4149582" cy="1020379"/>
          </a:xfrm>
        </p:spPr>
        <p:txBody>
          <a:bodyPr/>
          <a:lstStyle/>
          <a:p>
            <a:r>
              <a:rPr lang="en-US" dirty="0"/>
              <a:t>Kinds of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A73A0-0461-2B4F-A759-7902D1E6741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1518138"/>
            <a:ext cx="10044540" cy="3147647"/>
          </a:xfrm>
        </p:spPr>
        <p:txBody>
          <a:bodyPr/>
          <a:lstStyle/>
          <a:p>
            <a:r>
              <a:rPr lang="en-US" dirty="0"/>
              <a:t>There are lots of different types of insurance. For example: </a:t>
            </a:r>
          </a:p>
          <a:p>
            <a:r>
              <a:rPr lang="en-US" dirty="0">
                <a:solidFill>
                  <a:srgbClr val="6CCDE5"/>
                </a:solidFill>
              </a:rPr>
              <a:t>Car insurance </a:t>
            </a:r>
            <a:r>
              <a:rPr lang="en-US" dirty="0"/>
              <a:t>can cover the cost of replacing your car if it is stolen, or the cost of repairing someone else’s car if you hit it.</a:t>
            </a:r>
          </a:p>
          <a:p>
            <a:r>
              <a:rPr lang="en-US" dirty="0">
                <a:solidFill>
                  <a:srgbClr val="6CCDE5"/>
                </a:solidFill>
              </a:rPr>
              <a:t>Pet insurance </a:t>
            </a:r>
            <a:r>
              <a:rPr lang="en-US" dirty="0"/>
              <a:t>can cover the cost of your cat’s hip operation.</a:t>
            </a:r>
          </a:p>
          <a:p>
            <a:r>
              <a:rPr lang="en-US" dirty="0">
                <a:solidFill>
                  <a:srgbClr val="6CCDE5"/>
                </a:solidFill>
              </a:rPr>
              <a:t>Home insurance </a:t>
            </a:r>
            <a:r>
              <a:rPr lang="en-US" dirty="0"/>
              <a:t>can cover the cost of replacing stolen items, </a:t>
            </a:r>
            <a:br>
              <a:rPr lang="en-US" dirty="0"/>
            </a:br>
            <a:r>
              <a:rPr lang="en-US" dirty="0"/>
              <a:t>such as your shoes, television, or phone.   </a:t>
            </a:r>
          </a:p>
          <a:p>
            <a:r>
              <a:rPr lang="en-US" dirty="0"/>
              <a:t>You can even get insurance in case you accidentally drop an expensive vase in an antique shop. </a:t>
            </a:r>
          </a:p>
        </p:txBody>
      </p:sp>
    </p:spTree>
    <p:extLst>
      <p:ext uri="{BB962C8B-B14F-4D97-AF65-F5344CB8AC3E}">
        <p14:creationId xmlns:p14="http://schemas.microsoft.com/office/powerpoint/2010/main" val="74256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BB5E0-4E84-7046-85AA-F6D51B137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17F4C7-B4DA-AE4E-B11D-25D34C8B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420680"/>
            <a:ext cx="4149582" cy="1020379"/>
          </a:xfrm>
        </p:spPr>
        <p:txBody>
          <a:bodyPr/>
          <a:lstStyle/>
          <a:p>
            <a:r>
              <a:rPr lang="en-US" dirty="0"/>
              <a:t>Insurance terms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4C07-9690-0B43-A6F8-E347256E5AD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1" y="1565032"/>
            <a:ext cx="9388049" cy="3546230"/>
          </a:xfrm>
        </p:spPr>
        <p:txBody>
          <a:bodyPr/>
          <a:lstStyle/>
          <a:p>
            <a:r>
              <a:rPr lang="en-US" dirty="0"/>
              <a:t>Before you buy insurance, it’s important to learn some vocab.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6CCDE5"/>
                </a:solidFill>
              </a:rPr>
              <a:t>insurance policy</a:t>
            </a:r>
            <a:r>
              <a:rPr lang="en-US" dirty="0"/>
              <a:t> is a written agreement between you and the insurance company that explains what you are insured for. It’s really important to read this policy carefully.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6CCDE5"/>
                </a:solidFill>
              </a:rPr>
              <a:t>premium</a:t>
            </a:r>
            <a:r>
              <a:rPr lang="en-US" dirty="0"/>
              <a:t> is the amount you regularly pay for the insurance.</a:t>
            </a:r>
          </a:p>
          <a:p>
            <a:r>
              <a:rPr lang="en-US" dirty="0"/>
              <a:t>When you ask the insurance company to pay for something that has been lost, damaged, or stolen, you are making a </a:t>
            </a:r>
            <a:r>
              <a:rPr lang="en-US" dirty="0">
                <a:solidFill>
                  <a:srgbClr val="6CCDE5"/>
                </a:solidFill>
              </a:rPr>
              <a:t>claim</a:t>
            </a:r>
            <a:r>
              <a:rPr lang="en-US" dirty="0"/>
              <a:t>.</a:t>
            </a:r>
          </a:p>
          <a:p>
            <a:r>
              <a:rPr lang="en-US" dirty="0"/>
              <a:t>If your claim is accepted, you usually have to pay some money yourself. This is called the </a:t>
            </a:r>
            <a:r>
              <a:rPr lang="en-US" dirty="0">
                <a:solidFill>
                  <a:srgbClr val="6CCDE5"/>
                </a:solidFill>
              </a:rPr>
              <a:t>excess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3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6AC1F-1269-E944-823D-D98FCF874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A31C3-3241-744A-8C78-7A2BE9F9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702669"/>
            <a:ext cx="4149582" cy="1020379"/>
          </a:xfrm>
        </p:spPr>
        <p:txBody>
          <a:bodyPr/>
          <a:lstStyle/>
          <a:p>
            <a:r>
              <a:rPr lang="en-US" dirty="0"/>
              <a:t>What’s important to protect?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AFCA3-FDA3-A34A-9C36-3ED7E5112AC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1847021"/>
            <a:ext cx="9130140" cy="3064948"/>
          </a:xfrm>
        </p:spPr>
        <p:txBody>
          <a:bodyPr/>
          <a:lstStyle/>
          <a:p>
            <a:r>
              <a:rPr lang="en-US" dirty="0"/>
              <a:t>The things you need to protect change as you grow older.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Car insurance is really important once you start driving. </a:t>
            </a:r>
            <a:br>
              <a:rPr lang="en-US" dirty="0"/>
            </a:br>
            <a:r>
              <a:rPr lang="en-US" dirty="0"/>
              <a:t>If you hit a BMW, even a small dent can cost thousands </a:t>
            </a:r>
            <a:br>
              <a:rPr lang="en-US" dirty="0"/>
            </a:br>
            <a:r>
              <a:rPr lang="en-US" dirty="0"/>
              <a:t>of dollars to fix.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own a home, you’ll need to insure it in case it gets damaged by a fire or an earthquake.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have a family, life insurance can make sure they are looked after once you die.</a:t>
            </a:r>
          </a:p>
        </p:txBody>
      </p:sp>
    </p:spTree>
    <p:extLst>
      <p:ext uri="{BB962C8B-B14F-4D97-AF65-F5344CB8AC3E}">
        <p14:creationId xmlns:p14="http://schemas.microsoft.com/office/powerpoint/2010/main" val="47540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1C79-58FC-6944-9F4E-72593FD7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1" y="1606061"/>
            <a:ext cx="5331863" cy="3645877"/>
          </a:xfrm>
        </p:spPr>
        <p:txBody>
          <a:bodyPr/>
          <a:lstStyle/>
          <a:p>
            <a:r>
              <a:rPr lang="en-US" sz="2800" dirty="0"/>
              <a:t>It’s good to shop around for the insurance that suits you best.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Buying more than one policy from a company can save you money. </a:t>
            </a:r>
            <a:br>
              <a:rPr lang="en-US" sz="2800" dirty="0"/>
            </a:br>
            <a:br>
              <a:rPr lang="en-US" sz="1400" dirty="0"/>
            </a:br>
            <a:r>
              <a:rPr lang="en-US" sz="2800" dirty="0"/>
              <a:t>Most insurance companies offer special deals for students that cover the costs of both car insurance and renting insurance. </a:t>
            </a:r>
            <a:br>
              <a:rPr lang="en-US" sz="2800" dirty="0"/>
            </a:br>
            <a:br>
              <a:rPr lang="en-US" sz="1400" dirty="0"/>
            </a:b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2FB8D-077A-2742-B79D-26C13F948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Google Shape;114;p15">
            <a:extLst>
              <a:ext uri="{FF2B5EF4-FFF2-40B4-BE49-F238E27FC236}">
                <a16:creationId xmlns:a16="http://schemas.microsoft.com/office/drawing/2014/main" id="{00E955C6-F2EE-CD43-9A27-9D8729EAF28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4293" y="1673162"/>
            <a:ext cx="5331862" cy="370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5EAE6-9800-AF43-8440-DA63FE7C1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20138E-EFE6-D841-A3AE-889776DD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737202"/>
            <a:ext cx="4149582" cy="1020379"/>
          </a:xfrm>
        </p:spPr>
        <p:txBody>
          <a:bodyPr/>
          <a:lstStyle/>
          <a:p>
            <a:r>
              <a:rPr lang="en-US" dirty="0"/>
              <a:t>Before you buy</a:t>
            </a:r>
          </a:p>
        </p:txBody>
      </p:sp>
      <p:pic>
        <p:nvPicPr>
          <p:cNvPr id="16" name="Content Placeholder 15" descr="A small blue car&#10;&#10;Description automatically generated">
            <a:extLst>
              <a:ext uri="{FF2B5EF4-FFF2-40B4-BE49-F238E27FC236}">
                <a16:creationId xmlns:a16="http://schemas.microsoft.com/office/drawing/2014/main" id="{5FF2BA60-80D4-DE49-8583-62CA01D9B93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627174" y="1512276"/>
            <a:ext cx="4235726" cy="282203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2628C-8F95-B847-9693-48E7FA3DBB1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0" y="1881554"/>
            <a:ext cx="9352881" cy="4237892"/>
          </a:xfrm>
        </p:spPr>
        <p:txBody>
          <a:bodyPr/>
          <a:lstStyle/>
          <a:p>
            <a:r>
              <a:rPr lang="en-US" dirty="0"/>
              <a:t>Insurance companies can ask you for </a:t>
            </a:r>
            <a:br>
              <a:rPr lang="en-US" dirty="0"/>
            </a:br>
            <a:r>
              <a:rPr lang="en-US" dirty="0"/>
              <a:t>personal information before you buy </a:t>
            </a:r>
            <a:br>
              <a:rPr lang="en-US" dirty="0"/>
            </a:br>
            <a:r>
              <a:rPr lang="en-US" dirty="0"/>
              <a:t>a policy. For example, if you are buying </a:t>
            </a:r>
            <a:br>
              <a:rPr lang="en-US" dirty="0"/>
            </a:br>
            <a:r>
              <a:rPr lang="en-US" dirty="0"/>
              <a:t>car insurance, they are likely to ask: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long you have been driving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Whether you have ever had an accident.</a:t>
            </a:r>
          </a:p>
          <a:p>
            <a:r>
              <a:rPr lang="en-US" dirty="0"/>
              <a:t>It’s important to always tell insurance companies the truth. </a:t>
            </a:r>
            <a:br>
              <a:rPr lang="en-US" dirty="0"/>
            </a:br>
            <a:r>
              <a:rPr lang="en-US" dirty="0"/>
              <a:t>If you don’t, they might turn down a claim when you make one.</a:t>
            </a:r>
          </a:p>
        </p:txBody>
      </p:sp>
    </p:spTree>
    <p:extLst>
      <p:ext uri="{BB962C8B-B14F-4D97-AF65-F5344CB8AC3E}">
        <p14:creationId xmlns:p14="http://schemas.microsoft.com/office/powerpoint/2010/main" val="138234369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5252C48D-AE22-D041-B145-BE0F8BA014B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2436DE2D-3974-6043-AB3D-2DDEB406F597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A521B7C7-570D-8E4A-AC81-139A6B5C08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8FC2AAA50D245B853C3DA5160F14B" ma:contentTypeVersion="15" ma:contentTypeDescription="Create a new document." ma:contentTypeScope="" ma:versionID="7329874156f89e43e35657994e4ca3fe">
  <xsd:schema xmlns:xsd="http://www.w3.org/2001/XMLSchema" xmlns:xs="http://www.w3.org/2001/XMLSchema" xmlns:p="http://schemas.microsoft.com/office/2006/metadata/properties" xmlns:ns2="eb794925-b352-4673-bcf2-bf7cbee4735f" targetNamespace="http://schemas.microsoft.com/office/2006/metadata/properties" ma:root="true" ma:fieldsID="a5a39ca2cb5585e6e0a264a21c8ba067" ns2:_="">
    <xsd:import namespace="eb794925-b352-4673-bcf2-bf7cbee4735f"/>
    <xsd:element name="properties">
      <xsd:complexType>
        <xsd:sequence>
          <xsd:element name="documentManagement">
            <xsd:complexType>
              <xsd:all>
                <xsd:element ref="ns2:LearningProgram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Team" minOccurs="0"/>
                <xsd:element ref="ns2:Medium" minOccurs="0"/>
                <xsd:element ref="ns2:Product_x002f_Package" minOccurs="0"/>
                <xsd:element ref="ns2:Resourcetype" minOccurs="0"/>
                <xsd:element ref="ns2:Develop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94925-b352-4673-bcf2-bf7cbee4735f" elementFormDefault="qualified">
    <xsd:import namespace="http://schemas.microsoft.com/office/2006/documentManagement/types"/>
    <xsd:import namespace="http://schemas.microsoft.com/office/infopath/2007/PartnerControls"/>
    <xsd:element name="LearningProgramme" ma:index="8" nillable="true" ma:displayName="Learning Programme" ma:format="Dropdown" ma:internalName="LearningProgram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ty"/>
                    <xsd:enumeration value="Schools"/>
                    <xsd:enumeration value="Work"/>
                    <xsd:enumeration value="Sessions"/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" ma:index="17" nillable="true" ma:displayName="Team" ma:format="Dropdown" ma:internalName="Team">
      <xsd:simpleType>
        <xsd:restriction base="dms:Choice">
          <xsd:enumeration value="Delivery"/>
          <xsd:enumeration value="Development"/>
          <xsd:enumeration value="General"/>
        </xsd:restriction>
      </xsd:simpleType>
    </xsd:element>
    <xsd:element name="Medium" ma:index="18" nillable="true" ma:displayName="Medium" ma:format="Dropdown" ma:internalName="Mediu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ME"/>
                    <xsd:enumeration value="EME"/>
                  </xsd:restriction>
                </xsd:simpleType>
              </xsd:element>
            </xsd:sequence>
          </xsd:extension>
        </xsd:complexContent>
      </xsd:complexType>
    </xsd:element>
    <xsd:element name="Product_x002f_Package" ma:index="19" nillable="true" ma:displayName="Product/Package" ma:format="Dropdown" ma:internalName="Product_x002f_Packag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Resourcetype" ma:index="21" nillable="true" ma:displayName="Resource type" ma:format="Dropdown" ma:internalName="Resourcetype">
      <xsd:simpleType>
        <xsd:restriction base="dms:Choice">
          <xsd:enumeration value="Assessment"/>
          <xsd:enumeration value="Certificate"/>
          <xsd:enumeration value="Discussion Starter"/>
          <xsd:enumeration value="Glossary"/>
          <xsd:enumeration value="Handout"/>
          <xsd:enumeration value="Poster"/>
          <xsd:enumeration value="Product feedback"/>
          <xsd:enumeration value="Product overview"/>
          <xsd:enumeration value="Research"/>
          <xsd:enumeration value="Student resources"/>
          <xsd:enumeration value="Teaching and learning plan"/>
          <xsd:enumeration value="Brochure"/>
        </xsd:restriction>
      </xsd:simpleType>
    </xsd:element>
    <xsd:element name="Developmenttype" ma:index="22" nillable="true" ma:displayName="Development type" ma:format="Dropdown" ma:internalName="Developmenttype">
      <xsd:simpleType>
        <xsd:restriction base="dms:Choice">
          <xsd:enumeration value="Achievement Standard"/>
          <xsd:enumeration value="Unit Standard"/>
          <xsd:enumeration value="Interactive"/>
          <xsd:enumeration value="Resource - info"/>
          <xsd:enumeration value="Resource – activity"/>
          <xsd:enumeration value="Graphic"/>
          <xsd:enumeration value="Vide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2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f_Package xmlns="eb794925-b352-4673-bcf2-bf7cbee4735f" xsi:nil="true"/>
    <Medium xmlns="eb794925-b352-4673-bcf2-bf7cbee4735f"/>
    <LearningProgramme xmlns="eb794925-b352-4673-bcf2-bf7cbee4735f"/>
    <Team xmlns="eb794925-b352-4673-bcf2-bf7cbee4735f" xsi:nil="true"/>
    <Developmenttype xmlns="eb794925-b352-4673-bcf2-bf7cbee4735f" xsi:nil="true"/>
    <Resourcetype xmlns="eb794925-b352-4673-bcf2-bf7cbee4735f" xsi:nil="true"/>
  </documentManagement>
</p:properties>
</file>

<file path=customXml/itemProps1.xml><?xml version="1.0" encoding="utf-8"?>
<ds:datastoreItem xmlns:ds="http://schemas.openxmlformats.org/officeDocument/2006/customXml" ds:itemID="{14D5D4C6-F6A6-4160-ACC3-1427B1A8AB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6B4474-858D-402D-B63D-DC25E6250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94925-b352-4673-bcf2-bf7cbee47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8881D2-CA46-442C-BA24-5477706E2D1D}">
  <ds:schemaRefs>
    <ds:schemaRef ds:uri="http://schemas.microsoft.com/office/2006/metadata/properties"/>
    <ds:schemaRef ds:uri="http://schemas.microsoft.com/office/infopath/2007/PartnerControls"/>
    <ds:schemaRef ds:uri="cdf7e5e6-a72e-40b5-be2c-61fd99f1e980"/>
    <ds:schemaRef ds:uri="http://schemas.microsoft.com/sharepoint/v3"/>
    <ds:schemaRef ds:uri="eb794925-b352-4673-bcf2-bf7cbee473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4_Custom Design</Template>
  <TotalTime>477</TotalTime>
  <Words>711</Words>
  <Application>Microsoft Office PowerPoint</Application>
  <PresentationFormat>Widescreen</PresentationFormat>
  <Paragraphs>64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3_Custom Design</vt:lpstr>
      <vt:lpstr>Custom Design</vt:lpstr>
      <vt:lpstr>1_Custom Design</vt:lpstr>
      <vt:lpstr>Insurance</vt:lpstr>
      <vt:lpstr>Insurance helps you bounce back</vt:lpstr>
      <vt:lpstr>An emergency fund is a type of insurance. Some people call this a “safety net”.   Having 3 months of expenses set aside is a big help in hard times. But even a smaller safety net of $1,000 can be extremely useful.</vt:lpstr>
      <vt:lpstr>Using insurance</vt:lpstr>
      <vt:lpstr>Kinds of insurance</vt:lpstr>
      <vt:lpstr>Insurance terms</vt:lpstr>
      <vt:lpstr>What’s important to protect?</vt:lpstr>
      <vt:lpstr>It’s good to shop around for the insurance that suits you best.  Buying more than one policy from a company can save you money.   Most insurance companies offer special deals for students that cover the costs of both car insurance and renting insurance.   </vt:lpstr>
      <vt:lpstr>Before you buy</vt:lpstr>
      <vt:lpstr>Wills</vt:lpstr>
      <vt:lpstr>Setting aside money to pay for insurance can seem like a big deal at the time.   But insurances give you the peace of mind that should the unexpected happen, you’ve protected what’s important.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 Min Ahn</cp:lastModifiedBy>
  <cp:revision>45</cp:revision>
  <cp:lastPrinted>2018-01-08T22:20:27Z</cp:lastPrinted>
  <dcterms:created xsi:type="dcterms:W3CDTF">2019-09-05T01:29:04Z</dcterms:created>
  <dcterms:modified xsi:type="dcterms:W3CDTF">2021-08-02T23:57:53Z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0x0101002548FC2AAA50D245B853C3DA5160F14B</vt:lpwstr>
  </property>
  <property fmtid="{D5CDD505-2E9C-101B-9397-08002B2CF9AE}" pid="3" name="Order">
    <vt:r8>346800</vt:r8>
  </property>
</Properties>
</file>