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6858000" cx="9144000"/>
  <p:notesSz cx="9144000" cy="6858000"/>
  <p:embeddedFontLst>
    <p:embeddedFont>
      <p:font typeface="Montserrat"/>
      <p:regular r:id="rId18"/>
      <p:bold r:id="rId19"/>
      <p:italic r:id="rId20"/>
      <p:boldItalic r:id="rId21"/>
    </p:embeddedFont>
    <p:embeddedFont>
      <p:font typeface="Century Gothic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italic.fntdata"/><Relationship Id="rId22" Type="http://schemas.openxmlformats.org/officeDocument/2006/relationships/font" Target="fonts/CenturyGothic-regular.fntdata"/><Relationship Id="rId21" Type="http://schemas.openxmlformats.org/officeDocument/2006/relationships/font" Target="fonts/Montserrat-boldItalic.fntdata"/><Relationship Id="rId24" Type="http://schemas.openxmlformats.org/officeDocument/2006/relationships/font" Target="fonts/CenturyGothic-italic.fntdata"/><Relationship Id="rId23" Type="http://schemas.openxmlformats.org/officeDocument/2006/relationships/font" Target="fonts/CenturyGothic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CenturyGothic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Montserrat-bold.fntdata"/><Relationship Id="rId18" Type="http://schemas.openxmlformats.org/officeDocument/2006/relationships/font" Target="fonts/Montserra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4" name="Google Shape;44;p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7" name="Google Shape;117;p10:notes"/>
          <p:cNvSpPr/>
          <p:nvPr>
            <p:ph idx="2" type="sldImg"/>
          </p:nvPr>
        </p:nvSpPr>
        <p:spPr>
          <a:xfrm>
            <a:off x="1524300" y="514350"/>
            <a:ext cx="6096300" cy="257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7" name="Google Shape;127;p11:notes"/>
          <p:cNvSpPr/>
          <p:nvPr>
            <p:ph idx="2" type="sldImg"/>
          </p:nvPr>
        </p:nvSpPr>
        <p:spPr>
          <a:xfrm>
            <a:off x="1524300" y="514350"/>
            <a:ext cx="6096300" cy="257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3" name="Google Shape;133;p1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3" name="Google Shape;53;p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3" name="Google Shape;63;p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69" name="Google Shape;69;p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79" name="Google Shape;79;p5:notes"/>
          <p:cNvSpPr/>
          <p:nvPr>
            <p:ph idx="2" type="sldImg"/>
          </p:nvPr>
        </p:nvSpPr>
        <p:spPr>
          <a:xfrm>
            <a:off x="1524300" y="514350"/>
            <a:ext cx="6096300" cy="257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7" name="Google Shape;87;p6:notes"/>
          <p:cNvSpPr/>
          <p:nvPr>
            <p:ph idx="2" type="sldImg"/>
          </p:nvPr>
        </p:nvSpPr>
        <p:spPr>
          <a:xfrm>
            <a:off x="1524300" y="514350"/>
            <a:ext cx="6096300" cy="257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5" name="Google Shape;95;p7:notes"/>
          <p:cNvSpPr/>
          <p:nvPr>
            <p:ph idx="2" type="sldImg"/>
          </p:nvPr>
        </p:nvSpPr>
        <p:spPr>
          <a:xfrm>
            <a:off x="1524300" y="514350"/>
            <a:ext cx="6096300" cy="257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3" name="Google Shape;103;p8:notes"/>
          <p:cNvSpPr/>
          <p:nvPr>
            <p:ph idx="2" type="sldImg"/>
          </p:nvPr>
        </p:nvSpPr>
        <p:spPr>
          <a:xfrm>
            <a:off x="1524300" y="514350"/>
            <a:ext cx="6096300" cy="257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9" name="Google Shape;109;p9:notes"/>
          <p:cNvSpPr/>
          <p:nvPr>
            <p:ph idx="2" type="sldImg"/>
          </p:nvPr>
        </p:nvSpPr>
        <p:spPr>
          <a:xfrm>
            <a:off x="1524300" y="514350"/>
            <a:ext cx="6096300" cy="25716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1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type="title"/>
          </p:nvPr>
        </p:nvSpPr>
        <p:spPr>
          <a:xfrm>
            <a:off x="596901" y="508000"/>
            <a:ext cx="7950200" cy="6977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" type="body"/>
          </p:nvPr>
        </p:nvSpPr>
        <p:spPr>
          <a:xfrm>
            <a:off x="591944" y="1485900"/>
            <a:ext cx="796011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1" type="ftr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2"/>
          <p:cNvSpPr txBox="1"/>
          <p:nvPr>
            <p:ph idx="10" type="dt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>
  <p:cSld name="Title Slid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ctrTitle"/>
          </p:nvPr>
        </p:nvSpPr>
        <p:spPr>
          <a:xfrm>
            <a:off x="685800" y="2125980"/>
            <a:ext cx="7772400" cy="6771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" type="subTitle"/>
          </p:nvPr>
        </p:nvSpPr>
        <p:spPr>
          <a:xfrm>
            <a:off x="1371600" y="3840480"/>
            <a:ext cx="640080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1" type="ftr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0" type="dt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2" type="sldNum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>
  <p:cSld name="Two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/>
          <p:nvPr>
            <p:ph type="title"/>
          </p:nvPr>
        </p:nvSpPr>
        <p:spPr>
          <a:xfrm>
            <a:off x="596901" y="508000"/>
            <a:ext cx="7950200" cy="6977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" type="body"/>
          </p:nvPr>
        </p:nvSpPr>
        <p:spPr>
          <a:xfrm>
            <a:off x="457200" y="1577341"/>
            <a:ext cx="397764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2" type="body"/>
          </p:nvPr>
        </p:nvSpPr>
        <p:spPr>
          <a:xfrm>
            <a:off x="4709160" y="1577341"/>
            <a:ext cx="397764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1" type="ftr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showMasterSp="0">
  <p:cSld name="Title Only">
    <p:bg>
      <p:bgPr>
        <a:solidFill>
          <a:schemeClr val="lt1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/>
          <p:nvPr/>
        </p:nvSpPr>
        <p:spPr>
          <a:xfrm>
            <a:off x="736851" y="2131673"/>
            <a:ext cx="7398505" cy="4472326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5"/>
          <p:cNvSpPr txBox="1"/>
          <p:nvPr>
            <p:ph type="title"/>
          </p:nvPr>
        </p:nvSpPr>
        <p:spPr>
          <a:xfrm>
            <a:off x="596901" y="508000"/>
            <a:ext cx="7950200" cy="6977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4400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1" type="ftr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2" type="sldNum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showMasterSp="0">
  <p:cSld name="Blank">
    <p:bg>
      <p:bgPr>
        <a:solidFill>
          <a:schemeClr val="lt1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/>
          <p:nvPr/>
        </p:nvSpPr>
        <p:spPr>
          <a:xfrm>
            <a:off x="431800" y="309365"/>
            <a:ext cx="3225800" cy="5549304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/>
          <p:nvPr/>
        </p:nvSpPr>
        <p:spPr>
          <a:xfrm>
            <a:off x="4978400" y="2032000"/>
            <a:ext cx="3759200" cy="11303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6"/>
          <p:cNvSpPr txBox="1"/>
          <p:nvPr>
            <p:ph idx="11" type="ftr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10" type="dt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2" type="sldNum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596901" y="508000"/>
            <a:ext cx="7950200" cy="6771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400" u="none" cap="none" strike="noStrike">
                <a:solidFill>
                  <a:srgbClr val="006F9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591944" y="1485900"/>
            <a:ext cx="796011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1" type="ftr"/>
          </p:nvPr>
        </p:nvSpPr>
        <p:spPr>
          <a:xfrm>
            <a:off x="3108960" y="6377940"/>
            <a:ext cx="292608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0" type="dt"/>
          </p:nvPr>
        </p:nvSpPr>
        <p:spPr>
          <a:xfrm>
            <a:off x="45720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83680" y="6377940"/>
            <a:ext cx="210312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jpg"/><Relationship Id="rId4" Type="http://schemas.openxmlformats.org/officeDocument/2006/relationships/image" Target="../media/image11.jpg"/><Relationship Id="rId5" Type="http://schemas.openxmlformats.org/officeDocument/2006/relationships/image" Target="../media/image5.png"/><Relationship Id="rId6" Type="http://schemas.openxmlformats.org/officeDocument/2006/relationships/image" Target="../media/image1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Relationship Id="rId4" Type="http://schemas.openxmlformats.org/officeDocument/2006/relationships/image" Target="../media/image5.png"/><Relationship Id="rId5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Relationship Id="rId4" Type="http://schemas.openxmlformats.org/officeDocument/2006/relationships/image" Target="../media/image5.png"/><Relationship Id="rId5" Type="http://schemas.openxmlformats.org/officeDocument/2006/relationships/image" Target="../media/image13.jpg"/><Relationship Id="rId6" Type="http://schemas.openxmlformats.org/officeDocument/2006/relationships/image" Target="../media/image1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image" Target="../media/image1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Relationship Id="rId4" Type="http://schemas.openxmlformats.org/officeDocument/2006/relationships/image" Target="../media/image18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0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Sorted-in-Schools-CFFC-CMYK-Stacked[3].png" id="46" name="Google Shape;46;p7"/>
          <p:cNvPicPr preferRelativeResize="0"/>
          <p:nvPr/>
        </p:nvPicPr>
        <p:blipFill rotWithShape="1">
          <a:blip r:embed="rId3">
            <a:alphaModFix/>
          </a:blip>
          <a:srcRect b="-1825" l="0" r="0" t="0"/>
          <a:stretch/>
        </p:blipFill>
        <p:spPr>
          <a:xfrm>
            <a:off x="6858000" y="838200"/>
            <a:ext cx="1619364" cy="112268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7"/>
          <p:cNvSpPr txBox="1"/>
          <p:nvPr>
            <p:ph type="title"/>
          </p:nvPr>
        </p:nvSpPr>
        <p:spPr>
          <a:xfrm>
            <a:off x="4935326" y="4143025"/>
            <a:ext cx="3564300" cy="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1125">
            <a:noAutofit/>
          </a:bodyPr>
          <a:lstStyle/>
          <a:p>
            <a:pPr indent="0" lvl="0" marL="1113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8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Preparing for the unexpected</a:t>
            </a:r>
            <a:br>
              <a:rPr b="1" lang="en-US" sz="2600">
                <a:solidFill>
                  <a:srgbClr val="696A6C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0" sz="1600">
              <a:solidFill>
                <a:srgbClr val="696A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Wave graphic - Insurance 02.png" id="48" name="Google Shape;48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639305"/>
            <a:ext cx="9144000" cy="1218695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7"/>
          <p:cNvSpPr txBox="1"/>
          <p:nvPr/>
        </p:nvSpPr>
        <p:spPr>
          <a:xfrm>
            <a:off x="3124200" y="3236249"/>
            <a:ext cx="5398407" cy="7169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12699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-US" sz="5500" u="none" cap="none" strike="noStrike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</a:t>
            </a:r>
            <a:endParaRPr b="1" i="0" sz="5500" u="none" cap="none" strike="noStrike">
              <a:solidFill>
                <a:srgbClr val="00B0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Main image for landing page-02.png" id="50" name="Google Shape;50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12357" y="528270"/>
            <a:ext cx="3359643" cy="5339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16"/>
          <p:cNvPicPr preferRelativeResize="0"/>
          <p:nvPr/>
        </p:nvPicPr>
        <p:blipFill rotWithShape="1">
          <a:blip r:embed="rId3">
            <a:alphaModFix/>
          </a:blip>
          <a:srcRect b="0" l="4615" r="2679" t="0"/>
          <a:stretch/>
        </p:blipFill>
        <p:spPr>
          <a:xfrm flipH="1">
            <a:off x="6080747" y="2295150"/>
            <a:ext cx="3063253" cy="2202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6"/>
          <p:cNvPicPr preferRelativeResize="0"/>
          <p:nvPr/>
        </p:nvPicPr>
        <p:blipFill rotWithShape="1">
          <a:blip r:embed="rId4">
            <a:alphaModFix/>
          </a:blip>
          <a:srcRect b="0" l="3224" r="6717" t="0"/>
          <a:stretch/>
        </p:blipFill>
        <p:spPr>
          <a:xfrm>
            <a:off x="6080750" y="0"/>
            <a:ext cx="3063253" cy="22676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ve graphic - Insurance 02.png" id="121" name="Google Shape;121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5639305"/>
            <a:ext cx="9144002" cy="121869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6"/>
          <p:cNvSpPr txBox="1"/>
          <p:nvPr>
            <p:ph type="title"/>
          </p:nvPr>
        </p:nvSpPr>
        <p:spPr>
          <a:xfrm>
            <a:off x="609600" y="513075"/>
            <a:ext cx="4479000" cy="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1125">
            <a:noAutofit/>
          </a:bodyPr>
          <a:lstStyle/>
          <a:p>
            <a:pPr indent="0" lvl="0" marL="1113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600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</a:t>
            </a:r>
            <a:endParaRPr b="0" sz="1600">
              <a:solidFill>
                <a:srgbClr val="00B0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23" name="Google Shape;123;p16"/>
          <p:cNvSpPr txBox="1"/>
          <p:nvPr/>
        </p:nvSpPr>
        <p:spPr>
          <a:xfrm>
            <a:off x="609600" y="1456101"/>
            <a:ext cx="4267200" cy="326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 will is another type of insurance. A will can help make sure that people you are close to are looked after when you die. People use wills to: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800"/>
              <a:buFont typeface="Century Gothic"/>
              <a:buChar char="•"/>
            </a:pPr>
            <a:r>
              <a:rPr b="1" lang="en-US" sz="18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</a:t>
            </a: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ave a say in what happens to their belongings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800"/>
              <a:buFont typeface="Century Gothic"/>
              <a:buChar char="•"/>
            </a:pPr>
            <a:r>
              <a:rPr b="1" lang="en-US" sz="18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</a:t>
            </a: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dentify who will look after their children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800"/>
              <a:buFont typeface="Century Gothic"/>
              <a:buChar char="•"/>
            </a:pPr>
            <a:r>
              <a:rPr b="1" lang="en-US" sz="18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</a:t>
            </a: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eave special gifts for people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800"/>
              <a:buFont typeface="Century Gothic"/>
              <a:buChar char="•"/>
            </a:pPr>
            <a:r>
              <a:rPr b="1" lang="en-US" sz="18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</a:t>
            </a: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ake donations to organisations they care about.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" name="Google Shape;124;p16"/>
          <p:cNvPicPr preferRelativeResize="0"/>
          <p:nvPr/>
        </p:nvPicPr>
        <p:blipFill rotWithShape="1">
          <a:blip r:embed="rId6">
            <a:alphaModFix/>
          </a:blip>
          <a:srcRect b="0" l="5513" r="6558" t="0"/>
          <a:stretch/>
        </p:blipFill>
        <p:spPr>
          <a:xfrm>
            <a:off x="6080750" y="4535400"/>
            <a:ext cx="3063253" cy="232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7"/>
          <p:cNvSpPr txBox="1"/>
          <p:nvPr/>
        </p:nvSpPr>
        <p:spPr>
          <a:xfrm>
            <a:off x="1075000" y="1620575"/>
            <a:ext cx="7269900" cy="17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Setting aside money to pay for insurance can seem like a big deal at the time. </a:t>
            </a:r>
            <a:endParaRPr b="1" i="0" sz="2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sz="1800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But when those unexpected events happen, you’ll never regret being insured for them.</a:t>
            </a:r>
            <a:endParaRPr b="1" i="0" sz="2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Wave graphic - Insurance 02.png" id="130" name="Google Shape;13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639305"/>
            <a:ext cx="9144002" cy="1218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8"/>
          <p:cNvSpPr/>
          <p:nvPr/>
        </p:nvSpPr>
        <p:spPr>
          <a:xfrm>
            <a:off x="-76200" y="-57150"/>
            <a:ext cx="9296400" cy="6972300"/>
          </a:xfrm>
          <a:custGeom>
            <a:rect b="b" l="l" r="r" t="t"/>
            <a:pathLst>
              <a:path extrusionOk="0" h="6858000" w="9144000">
                <a:moveTo>
                  <a:pt x="0" y="6857999"/>
                </a:moveTo>
                <a:lnTo>
                  <a:pt x="0" y="0"/>
                </a:lnTo>
                <a:lnTo>
                  <a:pt x="9144000" y="0"/>
                </a:lnTo>
                <a:lnTo>
                  <a:pt x="9144000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00B0F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79646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Sorted-logo-white.png" id="136" name="Google Shape;13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81400" y="3768709"/>
            <a:ext cx="1876258" cy="35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18"/>
          <p:cNvSpPr txBox="1"/>
          <p:nvPr/>
        </p:nvSpPr>
        <p:spPr>
          <a:xfrm>
            <a:off x="1181100" y="2743200"/>
            <a:ext cx="70590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12699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1" i="0" lang="en-US" sz="4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sortedinschools.org.nz</a:t>
            </a:r>
            <a:endParaRPr b="1" i="0" sz="4600" u="none" cap="none" strike="noStrik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_Teal.jpg" id="55" name="Google Shape;5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ve graphic - Insurance 02.png" id="56" name="Google Shape;5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639305"/>
            <a:ext cx="9144000" cy="121869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8"/>
          <p:cNvSpPr txBox="1"/>
          <p:nvPr/>
        </p:nvSpPr>
        <p:spPr>
          <a:xfrm>
            <a:off x="609600" y="1514575"/>
            <a:ext cx="3908700" cy="32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24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Life is full of surprises ‒ and not all of them are nice. </a:t>
            </a:r>
            <a:endParaRPr b="1" i="0" sz="24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2400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24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 is a way to cover your costs when something unexpected happens to your belongings, your health, or your ability to work.</a:t>
            </a:r>
            <a:endParaRPr b="1" i="0" sz="24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i="0" sz="20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12698" marR="0" rtl="0" algn="l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i="0" sz="20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8" name="Google Shape;58;p8"/>
          <p:cNvSpPr txBox="1"/>
          <p:nvPr>
            <p:ph type="title"/>
          </p:nvPr>
        </p:nvSpPr>
        <p:spPr>
          <a:xfrm>
            <a:off x="614199" y="509350"/>
            <a:ext cx="39750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12699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600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</a:t>
            </a:r>
            <a:endParaRPr sz="4600">
              <a:solidFill>
                <a:srgbClr val="00B0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9" name="Google Shape;59;p8"/>
          <p:cNvSpPr txBox="1"/>
          <p:nvPr/>
        </p:nvSpPr>
        <p:spPr>
          <a:xfrm>
            <a:off x="615328" y="6324600"/>
            <a:ext cx="2784507" cy="1616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11132" marR="0" rtl="0" algn="l">
              <a:lnSpc>
                <a:spcPct val="11354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-US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Sorted in Schools</a:t>
            </a:r>
            <a:endParaRPr b="0" i="0" sz="1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ackage Two - iPhone Mockup Male 01.png" id="60" name="Google Shape;60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67619" y="76200"/>
            <a:ext cx="857249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9"/>
          <p:cNvSpPr txBox="1"/>
          <p:nvPr/>
        </p:nvSpPr>
        <p:spPr>
          <a:xfrm>
            <a:off x="1064545" y="1426300"/>
            <a:ext cx="7014900" cy="17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30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 emergency fund is a type </a:t>
            </a:r>
            <a:endParaRPr b="1" i="0" sz="30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30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 insurance.</a:t>
            </a:r>
            <a:endParaRPr b="1" sz="3000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t/>
            </a:r>
            <a:endParaRPr b="1" sz="2400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30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Some people </a:t>
            </a:r>
            <a:endParaRPr b="1" i="0" sz="30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30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call this a “just in case” fund. </a:t>
            </a:r>
            <a:endParaRPr b="1" i="0" sz="30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2400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30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Having 3 months’ pay set </a:t>
            </a:r>
            <a:endParaRPr b="1" i="0" sz="30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US" sz="30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aside is a big help in hard times.</a:t>
            </a:r>
            <a:endParaRPr b="1" i="0" sz="30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Wave graphic - Insurance 02.png" id="66" name="Google Shape;6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639305"/>
            <a:ext cx="9144000" cy="1218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0"/>
          <p:cNvPicPr preferRelativeResize="0"/>
          <p:nvPr/>
        </p:nvPicPr>
        <p:blipFill rotWithShape="1">
          <a:blip r:embed="rId3">
            <a:alphaModFix/>
          </a:blip>
          <a:srcRect b="0" l="6040" r="6031" t="0"/>
          <a:stretch/>
        </p:blipFill>
        <p:spPr>
          <a:xfrm>
            <a:off x="6080750" y="0"/>
            <a:ext cx="3063253" cy="226769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ve graphic - Insurance 02.png" id="72" name="Google Shape;72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639305"/>
            <a:ext cx="9144000" cy="121869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0"/>
          <p:cNvSpPr txBox="1"/>
          <p:nvPr>
            <p:ph type="title"/>
          </p:nvPr>
        </p:nvSpPr>
        <p:spPr>
          <a:xfrm>
            <a:off x="609600" y="513075"/>
            <a:ext cx="5096700" cy="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1125">
            <a:noAutofit/>
          </a:bodyPr>
          <a:lstStyle/>
          <a:p>
            <a:pPr indent="0" lvl="0" marL="1113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600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</a:t>
            </a:r>
            <a:endParaRPr b="0" sz="4600">
              <a:solidFill>
                <a:srgbClr val="00B0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74" name="Google Shape;74;p10"/>
          <p:cNvSpPr txBox="1"/>
          <p:nvPr/>
        </p:nvSpPr>
        <p:spPr>
          <a:xfrm>
            <a:off x="609600" y="1520750"/>
            <a:ext cx="4508400" cy="32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1269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en-US" sz="22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Another way to prepare for unexpected events is to buy insurance. When you buy insurance, you and an insurance company agree on: </a:t>
            </a:r>
            <a:endParaRPr b="1" i="0" sz="22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2200"/>
              <a:buFont typeface="Century Gothic"/>
              <a:buChar char="●"/>
            </a:pPr>
            <a:r>
              <a:rPr b="1" lang="en-US" sz="22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</a:t>
            </a:r>
            <a:r>
              <a:rPr b="1" i="0" lang="en-US" sz="22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hat you want to protect</a:t>
            </a:r>
            <a:endParaRPr b="1" i="0" sz="22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A6C"/>
              </a:buClr>
              <a:buSzPts val="2200"/>
              <a:buFont typeface="Century Gothic"/>
              <a:buChar char="●"/>
            </a:pPr>
            <a:r>
              <a:rPr b="1" lang="en-US" sz="22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</a:t>
            </a:r>
            <a:r>
              <a:rPr b="1" i="0" lang="en-US" sz="22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ow much you will pay</a:t>
            </a:r>
            <a:endParaRPr b="1" i="0" sz="22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96A6C"/>
              </a:buClr>
              <a:buSzPts val="2200"/>
              <a:buFont typeface="Century Gothic"/>
              <a:buChar char="●"/>
            </a:pPr>
            <a:r>
              <a:rPr b="1" lang="en-US" sz="22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</a:t>
            </a:r>
            <a:r>
              <a:rPr b="1" i="0" lang="en-US" sz="22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ow much money the company will give you if something bad happens to you or your property.</a:t>
            </a:r>
            <a:endParaRPr i="0" sz="22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696A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" name="Google Shape;75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80750" y="2295150"/>
            <a:ext cx="3063256" cy="2201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0"/>
          <p:cNvPicPr preferRelativeResize="0"/>
          <p:nvPr/>
        </p:nvPicPr>
        <p:blipFill rotWithShape="1">
          <a:blip r:embed="rId6">
            <a:alphaModFix/>
          </a:blip>
          <a:srcRect b="0" l="4971" r="4970" t="0"/>
          <a:stretch/>
        </p:blipFill>
        <p:spPr>
          <a:xfrm>
            <a:off x="6080750" y="4523675"/>
            <a:ext cx="3063253" cy="2334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1"/>
          <p:cNvSpPr txBox="1"/>
          <p:nvPr/>
        </p:nvSpPr>
        <p:spPr>
          <a:xfrm>
            <a:off x="615325" y="1434450"/>
            <a:ext cx="4570800" cy="26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6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There are lots of different types of insurance.</a:t>
            </a:r>
            <a:endParaRPr b="1" i="0" sz="16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6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For example: </a:t>
            </a:r>
            <a:endParaRPr b="1" i="0" sz="16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699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600"/>
              <a:buFont typeface="Century Gothic"/>
              <a:buChar char="•"/>
            </a:pPr>
            <a:r>
              <a:rPr b="1" lang="en-US" sz="16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</a:t>
            </a:r>
            <a:r>
              <a:rPr b="1" i="0" lang="en-US" sz="16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ar insurance can cover the cost of replacing your car if it is stolen, or the cost of repairing someone else’s car if you hit it</a:t>
            </a:r>
            <a:endParaRPr b="1" i="0" sz="16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699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600"/>
              <a:buFont typeface="Century Gothic"/>
              <a:buChar char="•"/>
            </a:pPr>
            <a:r>
              <a:rPr b="1" lang="en-US" sz="16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</a:t>
            </a:r>
            <a:r>
              <a:rPr b="1" i="0" lang="en-US" sz="16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et insurance can cover the cost of your cat’s hip operation</a:t>
            </a:r>
            <a:endParaRPr b="1" i="0" sz="16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699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600"/>
              <a:buFont typeface="Century Gothic"/>
              <a:buChar char="•"/>
            </a:pPr>
            <a:r>
              <a:rPr b="1" lang="en-US" sz="16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</a:t>
            </a:r>
            <a:r>
              <a:rPr b="1" i="0" lang="en-US" sz="16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ome insurance can cover the cost of replacing stolen items, such as your shoes, television, or phone.   </a:t>
            </a:r>
            <a:endParaRPr b="1" i="0" sz="16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600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6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You can even get insurance in case you accidentally drop an expensive vase in an antique shop. </a:t>
            </a:r>
            <a:endParaRPr b="1" i="0" sz="16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82" name="Google Shape;82;p11"/>
          <p:cNvSpPr txBox="1"/>
          <p:nvPr>
            <p:ph type="title"/>
          </p:nvPr>
        </p:nvSpPr>
        <p:spPr>
          <a:xfrm>
            <a:off x="614210" y="509340"/>
            <a:ext cx="30435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1269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600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</a:t>
            </a:r>
            <a:endParaRPr sz="4600">
              <a:solidFill>
                <a:srgbClr val="00B0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Wave graphic - Insurance 02.png" id="83" name="Google Shape;83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639305"/>
            <a:ext cx="9144002" cy="1218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86200" y="2198400"/>
            <a:ext cx="3957800" cy="18988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2"/>
          <p:cNvSpPr txBox="1"/>
          <p:nvPr/>
        </p:nvSpPr>
        <p:spPr>
          <a:xfrm>
            <a:off x="614200" y="1393775"/>
            <a:ext cx="4737600" cy="28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Before you buy insurance, it’s important to learn some vocab.</a:t>
            </a:r>
            <a:endParaRPr b="1" i="0" sz="15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0" sz="15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</a:t>
            </a:r>
            <a:r>
              <a:rPr b="1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US" sz="1500" u="none" cap="none" strike="noStrike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 policy</a:t>
            </a:r>
            <a:r>
              <a:rPr b="1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US" sz="1500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a</a:t>
            </a:r>
            <a:r>
              <a:rPr b="1" i="0" lang="en-US" sz="1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written agreement between you and the insurance company that explains what you are insured for. It’s really important to read this policy carefully.</a:t>
            </a:r>
            <a:endParaRPr b="1" i="0" sz="15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The</a:t>
            </a:r>
            <a:r>
              <a:rPr b="1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US" sz="1500" u="none" cap="none" strike="noStrike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premium</a:t>
            </a:r>
            <a:r>
              <a:rPr b="1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b="1" i="0" lang="en-US" sz="1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is the amount you pay for the insurance.</a:t>
            </a:r>
            <a:endParaRPr b="1" i="0" sz="15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When you ask the insurance company to pay for something that has been lost, damaged, or stolen, you are making a </a:t>
            </a:r>
            <a:r>
              <a:rPr b="1" i="0" lang="en-US" sz="1500" u="none" cap="none" strike="noStrike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claim</a:t>
            </a:r>
            <a:r>
              <a:rPr b="1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b="1" i="0" sz="15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If your claim is accepted, you usually have to pay some money yourself. This is called the </a:t>
            </a:r>
            <a:r>
              <a:rPr b="1" i="0" lang="en-US" sz="1500" u="none" cap="none" strike="noStrike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excess</a:t>
            </a:r>
            <a:r>
              <a:rPr b="1" i="0" lang="en-US" sz="15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endParaRPr b="1" i="0" sz="15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0" name="Google Shape;90;p12"/>
          <p:cNvSpPr txBox="1"/>
          <p:nvPr>
            <p:ph type="title"/>
          </p:nvPr>
        </p:nvSpPr>
        <p:spPr>
          <a:xfrm>
            <a:off x="614210" y="509340"/>
            <a:ext cx="30435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1269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600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</a:t>
            </a:r>
            <a:endParaRPr sz="4600">
              <a:solidFill>
                <a:srgbClr val="00B0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Wave graphic - Insurance 02.png" id="91" name="Google Shape;9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639305"/>
            <a:ext cx="9144002" cy="1218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16600" y="1393775"/>
            <a:ext cx="3774600" cy="3178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Wave graphic - Insurance 02.png" id="97" name="Google Shape;97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639305"/>
            <a:ext cx="9144002" cy="121869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3"/>
          <p:cNvSpPr txBox="1"/>
          <p:nvPr>
            <p:ph type="title"/>
          </p:nvPr>
        </p:nvSpPr>
        <p:spPr>
          <a:xfrm>
            <a:off x="609600" y="513075"/>
            <a:ext cx="4479000" cy="657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1125">
            <a:noAutofit/>
          </a:bodyPr>
          <a:lstStyle/>
          <a:p>
            <a:pPr indent="0" lvl="0" marL="1113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600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</a:t>
            </a:r>
            <a:endParaRPr b="0" sz="1600">
              <a:solidFill>
                <a:srgbClr val="00B0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99" name="Google Shape;99;p13"/>
          <p:cNvSpPr txBox="1"/>
          <p:nvPr/>
        </p:nvSpPr>
        <p:spPr>
          <a:xfrm>
            <a:off x="573000" y="1541350"/>
            <a:ext cx="4851900" cy="294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6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</a:t>
            </a: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 things you need to insure change as you grow older. 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800"/>
              <a:buFont typeface="Century Gothic"/>
              <a:buChar char="•"/>
            </a:pP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Car insurance is really important once you start driving. If you hit a BMW, even a small dent can cost thousands of dollars to fix.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800"/>
              <a:buFont typeface="Century Gothic"/>
              <a:buChar char="•"/>
            </a:pP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If you own a home, you’ll need to insure it in case it gets damaged by a fire or an earthquake.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800"/>
              <a:buFont typeface="Century Gothic"/>
              <a:buChar char="•"/>
            </a:pP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If you have a family, life insurance can make sure they are looked after once you die.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13"/>
          <p:cNvPicPr preferRelativeResize="0"/>
          <p:nvPr/>
        </p:nvPicPr>
        <p:blipFill rotWithShape="1">
          <a:blip r:embed="rId4">
            <a:alphaModFix/>
          </a:blip>
          <a:srcRect b="0" l="67519" r="2702" t="-938"/>
          <a:stretch/>
        </p:blipFill>
        <p:spPr>
          <a:xfrm>
            <a:off x="6080750" y="-76212"/>
            <a:ext cx="3063253" cy="69222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4"/>
          <p:cNvSpPr txBox="1"/>
          <p:nvPr/>
        </p:nvSpPr>
        <p:spPr>
          <a:xfrm>
            <a:off x="1064545" y="1297875"/>
            <a:ext cx="7014900" cy="173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-US" sz="2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Buying more than one policy from a company can save you money. </a:t>
            </a:r>
            <a:endParaRPr b="1" i="0" sz="25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sz="1800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-US" sz="2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Most insurance companies offer special deals for students that cover the costs of both car insurance and renting insurance. </a:t>
            </a:r>
            <a:endParaRPr b="1" i="0" sz="25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t/>
            </a:r>
            <a:endParaRPr b="1" sz="1800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-US" sz="25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It’s good to shop around for the insurance that suits you best.</a:t>
            </a:r>
            <a:endParaRPr b="1" i="0" sz="25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Wave graphic - Insurance 02.png" id="106" name="Google Shape;106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639305"/>
            <a:ext cx="9144002" cy="12186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5"/>
          <p:cNvSpPr txBox="1"/>
          <p:nvPr/>
        </p:nvSpPr>
        <p:spPr>
          <a:xfrm>
            <a:off x="615325" y="1586850"/>
            <a:ext cx="4556700" cy="266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 companies can ask you for personal information before you buy a policy. For example, if you are buying car insurance, they are likely to ask: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800"/>
              <a:buFont typeface="Century Gothic"/>
              <a:buChar char="•"/>
            </a:pPr>
            <a:r>
              <a:rPr b="1" lang="en-US" sz="18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</a:t>
            </a: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ow long you have been driving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96A6C"/>
              </a:buClr>
              <a:buSzPts val="1800"/>
              <a:buFont typeface="Century Gothic"/>
              <a:buChar char="•"/>
            </a:pPr>
            <a:r>
              <a:rPr b="1" lang="en-US" sz="1800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W</a:t>
            </a: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hether you have ever had an accident.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-US" sz="1800" u="none" cap="none" strike="noStrike">
                <a:solidFill>
                  <a:srgbClr val="696A6C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It’s important to always tell insurance companies the truth. If you don’t, they might turn down a claim when you make one.</a:t>
            </a:r>
            <a:endParaRPr b="1" i="0" sz="1800" u="none" cap="none" strike="noStrike">
              <a:solidFill>
                <a:srgbClr val="696A6C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12" name="Google Shape;112;p15"/>
          <p:cNvSpPr txBox="1"/>
          <p:nvPr>
            <p:ph type="title"/>
          </p:nvPr>
        </p:nvSpPr>
        <p:spPr>
          <a:xfrm>
            <a:off x="614210" y="509340"/>
            <a:ext cx="3043500" cy="7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675">
            <a:noAutofit/>
          </a:bodyPr>
          <a:lstStyle/>
          <a:p>
            <a:pPr indent="0" lvl="0" marL="1269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4600">
                <a:solidFill>
                  <a:srgbClr val="00B0FF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Insurance</a:t>
            </a:r>
            <a:endParaRPr sz="4600">
              <a:solidFill>
                <a:srgbClr val="00B0FF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descr="Wave graphic - Insurance 02.png" id="113" name="Google Shape;11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5639305"/>
            <a:ext cx="9144002" cy="12186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72050" y="1813200"/>
            <a:ext cx="3971950" cy="2758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