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20"/>
  </p:notesMasterIdLst>
  <p:sldIdLst>
    <p:sldId id="271" r:id="rId6"/>
    <p:sldId id="278" r:id="rId7"/>
    <p:sldId id="269" r:id="rId8"/>
    <p:sldId id="273" r:id="rId9"/>
    <p:sldId id="272" r:id="rId10"/>
    <p:sldId id="284" r:id="rId11"/>
    <p:sldId id="280" r:id="rId12"/>
    <p:sldId id="281" r:id="rId13"/>
    <p:sldId id="274" r:id="rId14"/>
    <p:sldId id="283" r:id="rId15"/>
    <p:sldId id="282" r:id="rId16"/>
    <p:sldId id="276" r:id="rId17"/>
    <p:sldId id="277"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 Min Ahn" initials="SMA" lastIdx="14" clrIdx="0">
    <p:extLst>
      <p:ext uri="{19B8F6BF-5375-455C-9EA6-DF929625EA0E}">
        <p15:presenceInfo xmlns:p15="http://schemas.microsoft.com/office/powerpoint/2012/main" userId="S::sumin@cffc.govt.nz::93e17e2a-6e57-4c98-ae33-20c43da84942" providerId="AD"/>
      </p:ext>
    </p:extLst>
  </p:cmAuthor>
  <p:cmAuthor id="2" name="Lucinda Haworth" initials="LH" lastIdx="2" clrIdx="1">
    <p:extLst>
      <p:ext uri="{19B8F6BF-5375-455C-9EA6-DF929625EA0E}">
        <p15:presenceInfo xmlns:p15="http://schemas.microsoft.com/office/powerpoint/2012/main" userId="S::lucinda@cffc.govt.nz::1824061a-abcf-4550-a6f8-3ec0b07b5e9b" providerId="AD"/>
      </p:ext>
    </p:extLst>
  </p:cmAuthor>
  <p:cmAuthor id="3" name="Tista Lythe" initials="TL" lastIdx="20" clrIdx="2">
    <p:extLst>
      <p:ext uri="{19B8F6BF-5375-455C-9EA6-DF929625EA0E}">
        <p15:presenceInfo xmlns:p15="http://schemas.microsoft.com/office/powerpoint/2012/main" userId="S::tista@cffc.govt.nz::f0fd56f8-f886-4c1c-8f6b-04d0105e0c28" providerId="AD"/>
      </p:ext>
    </p:extLst>
  </p:cmAuthor>
  <p:cmAuthor id="4" name="Tom Hartmann" initials="TH" lastIdx="7" clrIdx="3">
    <p:extLst>
      <p:ext uri="{19B8F6BF-5375-455C-9EA6-DF929625EA0E}">
        <p15:presenceInfo xmlns:p15="http://schemas.microsoft.com/office/powerpoint/2012/main" userId="S::tom@cffc.govt.nz::4f950b2d-785d-4247-bd6a-5c64df334909" providerId="AD"/>
      </p:ext>
    </p:extLst>
  </p:cmAuthor>
  <p:cmAuthor id="5" name="Jill MacDonald" initials="JM" lastIdx="1" clrIdx="4">
    <p:extLst>
      <p:ext uri="{19B8F6BF-5375-455C-9EA6-DF929625EA0E}">
        <p15:presenceInfo xmlns:p15="http://schemas.microsoft.com/office/powerpoint/2012/main" userId="S::jill@cffc.govt.nz::2dc115d8-d2ee-4247-9e0f-e89b07a228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67A7D"/>
    <a:srgbClr val="F27029"/>
    <a:srgbClr val="4F2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62FE5-FE56-08DB-C638-C10727DA9210}" v="590" dt="2021-06-23T23:05:55.631"/>
    <p1510:client id="{7D336D33-9A4D-40AE-AD7F-5EBEA8D3925D}" v="8" dt="2021-06-24T02:34:03.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Company's revenue over 15 years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Sheet2!$B$1</c:f>
              <c:strCache>
                <c:ptCount val="1"/>
                <c:pt idx="0">
                  <c:v>Revenue</c:v>
                </c:pt>
              </c:strCache>
            </c:strRef>
          </c:tx>
          <c:spPr>
            <a:ln w="12700" cap="rnd">
              <a:solidFill>
                <a:schemeClr val="accent1"/>
              </a:solidFill>
              <a:round/>
            </a:ln>
            <a:effectLst/>
          </c:spPr>
          <c:marker>
            <c:symbol val="none"/>
          </c:marker>
          <c:trendline>
            <c:spPr>
              <a:ln w="19050" cap="rnd">
                <a:solidFill>
                  <a:schemeClr val="accent2"/>
                </a:solidFill>
                <a:prstDash val="sysDot"/>
              </a:ln>
              <a:effectLst/>
            </c:spPr>
            <c:trendlineType val="linear"/>
            <c:dispRSqr val="0"/>
            <c:dispEq val="0"/>
          </c:trendline>
          <c:cat>
            <c:numRef>
              <c:f>Sheet2!$A$2:$A$17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Sheet2!$B$2:$B$17</c:f>
              <c:numCache>
                <c:formatCode>"$"#,##0_);[Red]\("$"#,##0\)</c:formatCode>
                <c:ptCount val="16"/>
                <c:pt idx="0">
                  <c:v>39788</c:v>
                </c:pt>
                <c:pt idx="1">
                  <c:v>44282</c:v>
                </c:pt>
                <c:pt idx="2">
                  <c:v>51122</c:v>
                </c:pt>
                <c:pt idx="3">
                  <c:v>60420</c:v>
                </c:pt>
                <c:pt idx="4">
                  <c:v>58437</c:v>
                </c:pt>
                <c:pt idx="5">
                  <c:v>62484</c:v>
                </c:pt>
                <c:pt idx="6">
                  <c:v>69943</c:v>
                </c:pt>
                <c:pt idx="7">
                  <c:v>73723</c:v>
                </c:pt>
                <c:pt idx="8">
                  <c:v>77849</c:v>
                </c:pt>
                <c:pt idx="9">
                  <c:v>86833</c:v>
                </c:pt>
                <c:pt idx="10">
                  <c:v>93580</c:v>
                </c:pt>
                <c:pt idx="11">
                  <c:v>91154</c:v>
                </c:pt>
                <c:pt idx="12">
                  <c:v>96571</c:v>
                </c:pt>
                <c:pt idx="13">
                  <c:v>110360</c:v>
                </c:pt>
                <c:pt idx="14">
                  <c:v>125843</c:v>
                </c:pt>
                <c:pt idx="15">
                  <c:v>143015</c:v>
                </c:pt>
              </c:numCache>
            </c:numRef>
          </c:val>
          <c:smooth val="0"/>
          <c:extLst>
            <c:ext xmlns:c16="http://schemas.microsoft.com/office/drawing/2014/chart" uri="{C3380CC4-5D6E-409C-BE32-E72D297353CC}">
              <c16:uniqueId val="{00000001-DC04-46ED-9E1B-755F938820F7}"/>
            </c:ext>
          </c:extLst>
        </c:ser>
        <c:dLbls>
          <c:showLegendKey val="0"/>
          <c:showVal val="0"/>
          <c:showCatName val="0"/>
          <c:showSerName val="0"/>
          <c:showPercent val="0"/>
          <c:showBubbleSize val="0"/>
        </c:dLbls>
        <c:smooth val="0"/>
        <c:axId val="1632854943"/>
        <c:axId val="1632861599"/>
        <c:extLst>
          <c:ext xmlns:c15="http://schemas.microsoft.com/office/drawing/2012/chart" uri="{02D57815-91ED-43cb-92C2-25804820EDAC}">
            <c15:filteredLineSeries>
              <c15:ser>
                <c:idx val="0"/>
                <c:order val="0"/>
                <c:tx>
                  <c:strRef>
                    <c:extLst>
                      <c:ext uri="{02D57815-91ED-43cb-92C2-25804820EDAC}">
                        <c15:formulaRef>
                          <c15:sqref>Sheet2!$A$1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Sheet2!$A$2:$A$17</c15:sqref>
                        </c15:formulaRef>
                      </c:ext>
                    </c:extLst>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extLst>
                      <c:ext uri="{02D57815-91ED-43cb-92C2-25804820EDAC}">
                        <c15:formulaRef>
                          <c15:sqref>Sheet2!$A$2:$A$17</c15:sqref>
                        </c15:formulaRef>
                      </c:ext>
                    </c:extLst>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val>
                <c:smooth val="0"/>
                <c:extLst>
                  <c:ext xmlns:c16="http://schemas.microsoft.com/office/drawing/2014/chart" uri="{C3380CC4-5D6E-409C-BE32-E72D297353CC}">
                    <c16:uniqueId val="{00000002-DC04-46ED-9E1B-755F938820F7}"/>
                  </c:ext>
                </c:extLst>
              </c15:ser>
            </c15:filteredLineSeries>
          </c:ext>
        </c:extLst>
      </c:lineChart>
      <c:catAx>
        <c:axId val="163285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2861599"/>
        <c:crosses val="autoZero"/>
        <c:auto val="1"/>
        <c:lblAlgn val="ctr"/>
        <c:lblOffset val="100"/>
        <c:noMultiLvlLbl val="0"/>
      </c:catAx>
      <c:valAx>
        <c:axId val="163286159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285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NIKE</a:t>
            </a:r>
            <a:r>
              <a:rPr lang="en-NZ" baseline="0"/>
              <a:t> Quarterly Revenue (Million of US $)</a:t>
            </a:r>
            <a:endParaRPr lang="en-N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19050" cap="rnd">
              <a:solidFill>
                <a:schemeClr val="accent1"/>
              </a:solidFill>
              <a:round/>
            </a:ln>
            <a:effectLst/>
          </c:spPr>
          <c:marker>
            <c:symbol val="none"/>
          </c:marker>
          <c:cat>
            <c:numRef>
              <c:f>Sheet1!$A$23:$A$63</c:f>
              <c:numCache>
                <c:formatCode>m/d/yyyy</c:formatCode>
                <c:ptCount val="41"/>
                <c:pt idx="0">
                  <c:v>44255</c:v>
                </c:pt>
                <c:pt idx="1">
                  <c:v>44165</c:v>
                </c:pt>
                <c:pt idx="2">
                  <c:v>44074</c:v>
                </c:pt>
                <c:pt idx="3">
                  <c:v>43982</c:v>
                </c:pt>
                <c:pt idx="4">
                  <c:v>43890</c:v>
                </c:pt>
                <c:pt idx="5">
                  <c:v>43799</c:v>
                </c:pt>
                <c:pt idx="6">
                  <c:v>43708</c:v>
                </c:pt>
                <c:pt idx="7">
                  <c:v>43616</c:v>
                </c:pt>
                <c:pt idx="8">
                  <c:v>43524</c:v>
                </c:pt>
                <c:pt idx="9">
                  <c:v>43434</c:v>
                </c:pt>
                <c:pt idx="10">
                  <c:v>43343</c:v>
                </c:pt>
                <c:pt idx="11">
                  <c:v>43251</c:v>
                </c:pt>
                <c:pt idx="12">
                  <c:v>43159</c:v>
                </c:pt>
                <c:pt idx="13">
                  <c:v>43069</c:v>
                </c:pt>
                <c:pt idx="14">
                  <c:v>42978</c:v>
                </c:pt>
                <c:pt idx="15">
                  <c:v>42886</c:v>
                </c:pt>
                <c:pt idx="16">
                  <c:v>42794</c:v>
                </c:pt>
                <c:pt idx="17">
                  <c:v>42704</c:v>
                </c:pt>
                <c:pt idx="18">
                  <c:v>42613</c:v>
                </c:pt>
                <c:pt idx="19">
                  <c:v>42521</c:v>
                </c:pt>
                <c:pt idx="20">
                  <c:v>42429</c:v>
                </c:pt>
                <c:pt idx="21">
                  <c:v>42338</c:v>
                </c:pt>
                <c:pt idx="22">
                  <c:v>42247</c:v>
                </c:pt>
                <c:pt idx="23">
                  <c:v>42155</c:v>
                </c:pt>
                <c:pt idx="24">
                  <c:v>42063</c:v>
                </c:pt>
                <c:pt idx="25">
                  <c:v>41973</c:v>
                </c:pt>
                <c:pt idx="26">
                  <c:v>41882</c:v>
                </c:pt>
                <c:pt idx="27">
                  <c:v>41790</c:v>
                </c:pt>
                <c:pt idx="28">
                  <c:v>41698</c:v>
                </c:pt>
                <c:pt idx="29">
                  <c:v>41608</c:v>
                </c:pt>
                <c:pt idx="30">
                  <c:v>41517</c:v>
                </c:pt>
                <c:pt idx="31">
                  <c:v>41425</c:v>
                </c:pt>
                <c:pt idx="32">
                  <c:v>41333</c:v>
                </c:pt>
                <c:pt idx="33">
                  <c:v>41243</c:v>
                </c:pt>
                <c:pt idx="34">
                  <c:v>41152</c:v>
                </c:pt>
                <c:pt idx="35">
                  <c:v>41060</c:v>
                </c:pt>
                <c:pt idx="36">
                  <c:v>40968</c:v>
                </c:pt>
                <c:pt idx="37">
                  <c:v>40877</c:v>
                </c:pt>
                <c:pt idx="38">
                  <c:v>40786</c:v>
                </c:pt>
                <c:pt idx="39">
                  <c:v>40694</c:v>
                </c:pt>
                <c:pt idx="40">
                  <c:v>40602</c:v>
                </c:pt>
              </c:numCache>
            </c:numRef>
          </c:cat>
          <c:val>
            <c:numRef>
              <c:f>Sheet1!$B$23:$B$63</c:f>
              <c:numCache>
                <c:formatCode>"$"#,##0_);[Red]\("$"#,##0\)</c:formatCode>
                <c:ptCount val="41"/>
                <c:pt idx="0">
                  <c:v>10357</c:v>
                </c:pt>
                <c:pt idx="1">
                  <c:v>11243</c:v>
                </c:pt>
                <c:pt idx="2">
                  <c:v>10594</c:v>
                </c:pt>
                <c:pt idx="3">
                  <c:v>6313</c:v>
                </c:pt>
                <c:pt idx="4">
                  <c:v>10104</c:v>
                </c:pt>
                <c:pt idx="5">
                  <c:v>10326</c:v>
                </c:pt>
                <c:pt idx="6">
                  <c:v>10660</c:v>
                </c:pt>
                <c:pt idx="7">
                  <c:v>10184</c:v>
                </c:pt>
                <c:pt idx="8">
                  <c:v>9611</c:v>
                </c:pt>
                <c:pt idx="9">
                  <c:v>9374</c:v>
                </c:pt>
                <c:pt idx="10">
                  <c:v>9948</c:v>
                </c:pt>
                <c:pt idx="11">
                  <c:v>9789</c:v>
                </c:pt>
                <c:pt idx="12">
                  <c:v>8984</c:v>
                </c:pt>
                <c:pt idx="13">
                  <c:v>8554</c:v>
                </c:pt>
                <c:pt idx="14">
                  <c:v>9070</c:v>
                </c:pt>
                <c:pt idx="15">
                  <c:v>8677</c:v>
                </c:pt>
                <c:pt idx="16">
                  <c:v>8432</c:v>
                </c:pt>
                <c:pt idx="17">
                  <c:v>8180</c:v>
                </c:pt>
                <c:pt idx="18">
                  <c:v>9061</c:v>
                </c:pt>
                <c:pt idx="19">
                  <c:v>8244</c:v>
                </c:pt>
                <c:pt idx="20">
                  <c:v>8032</c:v>
                </c:pt>
                <c:pt idx="21">
                  <c:v>7686</c:v>
                </c:pt>
                <c:pt idx="22">
                  <c:v>8414</c:v>
                </c:pt>
                <c:pt idx="23">
                  <c:v>7779</c:v>
                </c:pt>
                <c:pt idx="24">
                  <c:v>7460</c:v>
                </c:pt>
                <c:pt idx="25">
                  <c:v>7380</c:v>
                </c:pt>
                <c:pt idx="26">
                  <c:v>7982</c:v>
                </c:pt>
                <c:pt idx="27">
                  <c:v>7425</c:v>
                </c:pt>
                <c:pt idx="28">
                  <c:v>6972</c:v>
                </c:pt>
                <c:pt idx="29">
                  <c:v>6431</c:v>
                </c:pt>
                <c:pt idx="30">
                  <c:v>6971</c:v>
                </c:pt>
                <c:pt idx="31">
                  <c:v>6697</c:v>
                </c:pt>
                <c:pt idx="32">
                  <c:v>6187</c:v>
                </c:pt>
                <c:pt idx="33">
                  <c:v>5955</c:v>
                </c:pt>
                <c:pt idx="34">
                  <c:v>6474</c:v>
                </c:pt>
                <c:pt idx="35">
                  <c:v>6048</c:v>
                </c:pt>
                <c:pt idx="36">
                  <c:v>5656</c:v>
                </c:pt>
                <c:pt idx="37">
                  <c:v>5546</c:v>
                </c:pt>
                <c:pt idx="38">
                  <c:v>6081</c:v>
                </c:pt>
                <c:pt idx="39">
                  <c:v>5021</c:v>
                </c:pt>
                <c:pt idx="40">
                  <c:v>5079</c:v>
                </c:pt>
              </c:numCache>
            </c:numRef>
          </c:val>
          <c:smooth val="0"/>
          <c:extLst>
            <c:ext xmlns:c16="http://schemas.microsoft.com/office/drawing/2014/chart" uri="{C3380CC4-5D6E-409C-BE32-E72D297353CC}">
              <c16:uniqueId val="{00000000-DA95-4755-BD16-93EAD872B528}"/>
            </c:ext>
          </c:extLst>
        </c:ser>
        <c:dLbls>
          <c:showLegendKey val="0"/>
          <c:showVal val="0"/>
          <c:showCatName val="0"/>
          <c:showSerName val="0"/>
          <c:showPercent val="0"/>
          <c:showBubbleSize val="0"/>
        </c:dLbls>
        <c:smooth val="0"/>
        <c:axId val="1632849951"/>
        <c:axId val="1632857439"/>
      </c:lineChart>
      <c:dateAx>
        <c:axId val="163284995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2857439"/>
        <c:crosses val="autoZero"/>
        <c:auto val="1"/>
        <c:lblOffset val="100"/>
        <c:baseTimeUnit val="months"/>
      </c:dateAx>
      <c:valAx>
        <c:axId val="16328574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2849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NIKE</a:t>
            </a:r>
            <a:r>
              <a:rPr lang="en-NZ" baseline="0"/>
              <a:t> Quarterly Revenue (Million of US $)</a:t>
            </a:r>
            <a:endParaRPr lang="en-N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19050" cap="rnd">
              <a:solidFill>
                <a:schemeClr val="accent1"/>
              </a:solidFill>
              <a:round/>
            </a:ln>
            <a:effectLst/>
          </c:spPr>
          <c:marker>
            <c:symbol val="none"/>
          </c:marker>
          <c:cat>
            <c:numRef>
              <c:f>Sheet1!$A$23:$A$63</c:f>
              <c:numCache>
                <c:formatCode>m/d/yyyy</c:formatCode>
                <c:ptCount val="41"/>
                <c:pt idx="0">
                  <c:v>44255</c:v>
                </c:pt>
                <c:pt idx="1">
                  <c:v>44165</c:v>
                </c:pt>
                <c:pt idx="2">
                  <c:v>44074</c:v>
                </c:pt>
                <c:pt idx="3">
                  <c:v>43982</c:v>
                </c:pt>
                <c:pt idx="4">
                  <c:v>43890</c:v>
                </c:pt>
                <c:pt idx="5">
                  <c:v>43799</c:v>
                </c:pt>
                <c:pt idx="6">
                  <c:v>43708</c:v>
                </c:pt>
                <c:pt idx="7">
                  <c:v>43616</c:v>
                </c:pt>
                <c:pt idx="8">
                  <c:v>43524</c:v>
                </c:pt>
                <c:pt idx="9">
                  <c:v>43434</c:v>
                </c:pt>
                <c:pt idx="10">
                  <c:v>43343</c:v>
                </c:pt>
                <c:pt idx="11">
                  <c:v>43251</c:v>
                </c:pt>
                <c:pt idx="12">
                  <c:v>43159</c:v>
                </c:pt>
                <c:pt idx="13">
                  <c:v>43069</c:v>
                </c:pt>
                <c:pt idx="14">
                  <c:v>42978</c:v>
                </c:pt>
                <c:pt idx="15">
                  <c:v>42886</c:v>
                </c:pt>
                <c:pt idx="16">
                  <c:v>42794</c:v>
                </c:pt>
                <c:pt idx="17">
                  <c:v>42704</c:v>
                </c:pt>
                <c:pt idx="18">
                  <c:v>42613</c:v>
                </c:pt>
                <c:pt idx="19">
                  <c:v>42521</c:v>
                </c:pt>
                <c:pt idx="20">
                  <c:v>42429</c:v>
                </c:pt>
                <c:pt idx="21">
                  <c:v>42338</c:v>
                </c:pt>
                <c:pt idx="22">
                  <c:v>42247</c:v>
                </c:pt>
                <c:pt idx="23">
                  <c:v>42155</c:v>
                </c:pt>
                <c:pt idx="24">
                  <c:v>42063</c:v>
                </c:pt>
                <c:pt idx="25">
                  <c:v>41973</c:v>
                </c:pt>
                <c:pt idx="26">
                  <c:v>41882</c:v>
                </c:pt>
                <c:pt idx="27">
                  <c:v>41790</c:v>
                </c:pt>
                <c:pt idx="28">
                  <c:v>41698</c:v>
                </c:pt>
                <c:pt idx="29">
                  <c:v>41608</c:v>
                </c:pt>
                <c:pt idx="30">
                  <c:v>41517</c:v>
                </c:pt>
                <c:pt idx="31">
                  <c:v>41425</c:v>
                </c:pt>
                <c:pt idx="32">
                  <c:v>41333</c:v>
                </c:pt>
                <c:pt idx="33">
                  <c:v>41243</c:v>
                </c:pt>
                <c:pt idx="34">
                  <c:v>41152</c:v>
                </c:pt>
                <c:pt idx="35">
                  <c:v>41060</c:v>
                </c:pt>
                <c:pt idx="36">
                  <c:v>40968</c:v>
                </c:pt>
                <c:pt idx="37">
                  <c:v>40877</c:v>
                </c:pt>
                <c:pt idx="38">
                  <c:v>40786</c:v>
                </c:pt>
                <c:pt idx="39">
                  <c:v>40694</c:v>
                </c:pt>
                <c:pt idx="40">
                  <c:v>40602</c:v>
                </c:pt>
              </c:numCache>
            </c:numRef>
          </c:cat>
          <c:val>
            <c:numRef>
              <c:f>Sheet1!$B$23:$B$63</c:f>
              <c:numCache>
                <c:formatCode>"$"#,##0_);[Red]\("$"#,##0\)</c:formatCode>
                <c:ptCount val="41"/>
                <c:pt idx="0">
                  <c:v>10357</c:v>
                </c:pt>
                <c:pt idx="1">
                  <c:v>11243</c:v>
                </c:pt>
                <c:pt idx="2">
                  <c:v>10594</c:v>
                </c:pt>
                <c:pt idx="3">
                  <c:v>6313</c:v>
                </c:pt>
                <c:pt idx="4">
                  <c:v>10104</c:v>
                </c:pt>
                <c:pt idx="5">
                  <c:v>10326</c:v>
                </c:pt>
                <c:pt idx="6">
                  <c:v>10660</c:v>
                </c:pt>
                <c:pt idx="7">
                  <c:v>10184</c:v>
                </c:pt>
                <c:pt idx="8">
                  <c:v>9611</c:v>
                </c:pt>
                <c:pt idx="9">
                  <c:v>9374</c:v>
                </c:pt>
                <c:pt idx="10">
                  <c:v>9948</c:v>
                </c:pt>
                <c:pt idx="11">
                  <c:v>9789</c:v>
                </c:pt>
                <c:pt idx="12">
                  <c:v>8984</c:v>
                </c:pt>
                <c:pt idx="13">
                  <c:v>8554</c:v>
                </c:pt>
                <c:pt idx="14">
                  <c:v>9070</c:v>
                </c:pt>
                <c:pt idx="15">
                  <c:v>8677</c:v>
                </c:pt>
                <c:pt idx="16">
                  <c:v>8432</c:v>
                </c:pt>
                <c:pt idx="17">
                  <c:v>8180</c:v>
                </c:pt>
                <c:pt idx="18">
                  <c:v>9061</c:v>
                </c:pt>
                <c:pt idx="19">
                  <c:v>8244</c:v>
                </c:pt>
                <c:pt idx="20">
                  <c:v>8032</c:v>
                </c:pt>
                <c:pt idx="21">
                  <c:v>7686</c:v>
                </c:pt>
                <c:pt idx="22">
                  <c:v>8414</c:v>
                </c:pt>
                <c:pt idx="23">
                  <c:v>7779</c:v>
                </c:pt>
                <c:pt idx="24">
                  <c:v>7460</c:v>
                </c:pt>
                <c:pt idx="25">
                  <c:v>7380</c:v>
                </c:pt>
                <c:pt idx="26">
                  <c:v>7982</c:v>
                </c:pt>
                <c:pt idx="27">
                  <c:v>7425</c:v>
                </c:pt>
                <c:pt idx="28">
                  <c:v>6972</c:v>
                </c:pt>
                <c:pt idx="29">
                  <c:v>6431</c:v>
                </c:pt>
                <c:pt idx="30">
                  <c:v>6971</c:v>
                </c:pt>
                <c:pt idx="31">
                  <c:v>6697</c:v>
                </c:pt>
                <c:pt idx="32">
                  <c:v>6187</c:v>
                </c:pt>
                <c:pt idx="33">
                  <c:v>5955</c:v>
                </c:pt>
                <c:pt idx="34">
                  <c:v>6474</c:v>
                </c:pt>
                <c:pt idx="35">
                  <c:v>6048</c:v>
                </c:pt>
                <c:pt idx="36">
                  <c:v>5656</c:v>
                </c:pt>
                <c:pt idx="37">
                  <c:v>5546</c:v>
                </c:pt>
                <c:pt idx="38">
                  <c:v>6081</c:v>
                </c:pt>
                <c:pt idx="39">
                  <c:v>5021</c:v>
                </c:pt>
                <c:pt idx="40">
                  <c:v>5079</c:v>
                </c:pt>
              </c:numCache>
            </c:numRef>
          </c:val>
          <c:smooth val="0"/>
          <c:extLst>
            <c:ext xmlns:c16="http://schemas.microsoft.com/office/drawing/2014/chart" uri="{C3380CC4-5D6E-409C-BE32-E72D297353CC}">
              <c16:uniqueId val="{00000000-C5A0-48A5-B140-378AB1A6F47B}"/>
            </c:ext>
          </c:extLst>
        </c:ser>
        <c:dLbls>
          <c:showLegendKey val="0"/>
          <c:showVal val="0"/>
          <c:showCatName val="0"/>
          <c:showSerName val="0"/>
          <c:showPercent val="0"/>
          <c:showBubbleSize val="0"/>
        </c:dLbls>
        <c:smooth val="0"/>
        <c:axId val="1632849951"/>
        <c:axId val="1632857439"/>
      </c:lineChart>
      <c:dateAx>
        <c:axId val="163284995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2857439"/>
        <c:crosses val="autoZero"/>
        <c:auto val="1"/>
        <c:lblOffset val="100"/>
        <c:baseTimeUnit val="months"/>
      </c:dateAx>
      <c:valAx>
        <c:axId val="16328574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2849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BC06E-6617-484D-AD20-D18830D22668}" type="datetimeFigureOut">
              <a:rPr lang="en-NZ" smtClean="0"/>
              <a:t>24/06/2021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01733-6551-453A-AF9F-2124C1D38D0F}" type="slidenum">
              <a:rPr lang="en-NZ" smtClean="0"/>
              <a:t>‹#›</a:t>
            </a:fld>
            <a:endParaRPr lang="en-NZ"/>
          </a:p>
        </p:txBody>
      </p:sp>
    </p:spTree>
    <p:extLst>
      <p:ext uri="{BB962C8B-B14F-4D97-AF65-F5344CB8AC3E}">
        <p14:creationId xmlns:p14="http://schemas.microsoft.com/office/powerpoint/2010/main" val="76889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Note for teachers: This activity can be run as a group project.</a:t>
            </a:r>
          </a:p>
        </p:txBody>
      </p:sp>
      <p:sp>
        <p:nvSpPr>
          <p:cNvPr id="4" name="Slide Number Placeholder 3"/>
          <p:cNvSpPr>
            <a:spLocks noGrp="1"/>
          </p:cNvSpPr>
          <p:nvPr>
            <p:ph type="sldNum" sz="quarter" idx="5"/>
          </p:nvPr>
        </p:nvSpPr>
        <p:spPr/>
        <p:txBody>
          <a:bodyPr/>
          <a:lstStyle/>
          <a:p>
            <a:fld id="{C6701733-6551-453A-AF9F-2124C1D38D0F}" type="slidenum">
              <a:rPr lang="en-NZ" smtClean="0"/>
              <a:t>14</a:t>
            </a:fld>
            <a:endParaRPr lang="en-NZ"/>
          </a:p>
        </p:txBody>
      </p:sp>
    </p:spTree>
    <p:extLst>
      <p:ext uri="{BB962C8B-B14F-4D97-AF65-F5344CB8AC3E}">
        <p14:creationId xmlns:p14="http://schemas.microsoft.com/office/powerpoint/2010/main" val="18879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1850" y="1953491"/>
            <a:ext cx="10515600" cy="1845964"/>
          </a:xfrm>
          <a:prstGeom prst="rect">
            <a:avLst/>
          </a:prstGeom>
        </p:spPr>
        <p:txBody>
          <a:bodyPr anchor="b">
            <a:noAutofit/>
          </a:bodyPr>
          <a:lstStyle>
            <a:lvl1pPr algn="ctr">
              <a:defRPr sz="6000" b="1" i="0">
                <a:solidFill>
                  <a:srgbClr val="F27029"/>
                </a:solidFill>
                <a:latin typeface="Brandon Grotesque" panose="020B0503020203060202" pitchFamily="34" charset="77"/>
                <a:ea typeface="Brandon Grotesque" panose="020B0503020203060202" pitchFamily="34" charset="77"/>
                <a:cs typeface="Brandon Grotesque" panose="020B0503020203060202" pitchFamily="34" charset="77"/>
              </a:defRPr>
            </a:lvl1pPr>
          </a:lstStyle>
          <a:p>
            <a:r>
              <a:rPr lang="en-US"/>
              <a:t>Click to edit </a:t>
            </a:r>
            <a:br>
              <a:rPr lang="en-US"/>
            </a:br>
            <a:r>
              <a:rPr lang="en-US"/>
              <a:t>master title style</a:t>
            </a:r>
          </a:p>
        </p:txBody>
      </p:sp>
      <p:sp>
        <p:nvSpPr>
          <p:cNvPr id="5" name="Text Placeholder 2"/>
          <p:cNvSpPr>
            <a:spLocks noGrp="1"/>
          </p:cNvSpPr>
          <p:nvPr>
            <p:ph type="body" idx="1"/>
          </p:nvPr>
        </p:nvSpPr>
        <p:spPr>
          <a:xfrm>
            <a:off x="831850" y="3923427"/>
            <a:ext cx="10515600" cy="1500187"/>
          </a:xfrm>
          <a:prstGeom prst="rect">
            <a:avLst/>
          </a:prstGeom>
        </p:spPr>
        <p:txBody>
          <a:bodyPr/>
          <a:lstStyle>
            <a:lvl1pPr marL="0" indent="0" algn="ctr">
              <a:buNone/>
              <a:defRPr sz="2400" b="0" i="0">
                <a:solidFill>
                  <a:srgbClr val="3E4B59"/>
                </a:solidFill>
                <a:latin typeface="Gotham Light" pitchFamily="2" charset="0"/>
                <a:ea typeface="Gotham Light" pitchFamily="2" charset="0"/>
                <a:cs typeface="Gotham Light"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056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3675"/>
            <a:ext cx="10515600" cy="1325563"/>
          </a:xfrm>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838200" y="1825625"/>
            <a:ext cx="5181600" cy="4058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58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C12A9653-B004-464C-89B8-0FF9FD17513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entury Gothic" charset="0"/>
                <a:ea typeface="Century Gothic" charset="0"/>
                <a:cs typeface="Century Gothic" charset="0"/>
              </a:defRPr>
            </a:lvl1pPr>
          </a:lstStyle>
          <a:p>
            <a:fld id="{231E6270-9AE5-AA4F-88AC-3EA1BBB1A427}" type="slidenum">
              <a:rPr lang="en-US" smtClean="0"/>
              <a:pPr/>
              <a:t>‹#›</a:t>
            </a:fld>
            <a:endParaRPr lang="en-US"/>
          </a:p>
        </p:txBody>
      </p:sp>
    </p:spTree>
    <p:extLst>
      <p:ext uri="{BB962C8B-B14F-4D97-AF65-F5344CB8AC3E}">
        <p14:creationId xmlns:p14="http://schemas.microsoft.com/office/powerpoint/2010/main" val="277882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030930"/>
            <a:ext cx="10515600" cy="1020379"/>
          </a:xfrm>
        </p:spPr>
        <p:txBody>
          <a:bodyPr anchor="b">
            <a:normAutofit/>
          </a:bodyPr>
          <a:lstStyle>
            <a:lvl1pPr algn="ctr">
              <a:defRPr sz="4400">
                <a:solidFill>
                  <a:srgbClr val="F27029"/>
                </a:solidFill>
              </a:defRPr>
            </a:lvl1pPr>
          </a:lstStyle>
          <a:p>
            <a:r>
              <a:rPr lang="en-US"/>
              <a:t>Click to edit master title style</a:t>
            </a:r>
          </a:p>
        </p:txBody>
      </p:sp>
      <p:sp>
        <p:nvSpPr>
          <p:cNvPr id="3" name="Text Placeholder 2"/>
          <p:cNvSpPr>
            <a:spLocks noGrp="1"/>
          </p:cNvSpPr>
          <p:nvPr>
            <p:ph type="body" idx="1"/>
          </p:nvPr>
        </p:nvSpPr>
        <p:spPr>
          <a:xfrm>
            <a:off x="831850" y="3175282"/>
            <a:ext cx="10515600" cy="1500187"/>
          </a:xfrm>
        </p:spPr>
        <p:txBody>
          <a:bodyPr/>
          <a:lstStyle>
            <a:lvl1pPr marL="0" indent="0" algn="ctr">
              <a:buNone/>
              <a:defRPr sz="2400">
                <a:solidFill>
                  <a:srgbClr val="767A7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3">
            <a:extLst>
              <a:ext uri="{FF2B5EF4-FFF2-40B4-BE49-F238E27FC236}">
                <a16:creationId xmlns:a16="http://schemas.microsoft.com/office/drawing/2014/main" id="{3D26934D-7860-4D48-B4D5-087E987B873E}"/>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Brandon Grotesque" panose="020B0503020203060202" pitchFamily="34" charset="77"/>
                <a:ea typeface="Brandon Grotesque" panose="020B0503020203060202" pitchFamily="34" charset="77"/>
                <a:cs typeface="Brandon Grotesque" panose="020B0503020203060202" pitchFamily="34" charset="77"/>
              </a:defRPr>
            </a:lvl1pPr>
          </a:lstStyle>
          <a:p>
            <a:fld id="{231E6270-9AE5-AA4F-88AC-3EA1BBB1A427}" type="slidenum">
              <a:rPr lang="en-US" smtClean="0"/>
              <a:pPr/>
              <a:t>‹#›</a:t>
            </a:fld>
            <a:endParaRPr lang="en-US"/>
          </a:p>
        </p:txBody>
      </p:sp>
    </p:spTree>
    <p:extLst>
      <p:ext uri="{BB962C8B-B14F-4D97-AF65-F5344CB8AC3E}">
        <p14:creationId xmlns:p14="http://schemas.microsoft.com/office/powerpoint/2010/main" val="114228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511559"/>
            <a:ext cx="10515600" cy="1325563"/>
          </a:xfrm>
        </p:spPr>
        <p:txBody>
          <a:bodyPr/>
          <a:lstStyle>
            <a:lvl1pPr algn="ctr">
              <a:defRPr>
                <a:solidFill>
                  <a:srgbClr val="F27029"/>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7C3DE697-B56A-E34F-BF18-429A16DE9343}"/>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Brandon Grotesque" panose="020B0503020203060202" pitchFamily="34" charset="77"/>
                <a:ea typeface="Brandon Grotesque" panose="020B0503020203060202" pitchFamily="34" charset="77"/>
                <a:cs typeface="Brandon Grotesque" panose="020B0503020203060202" pitchFamily="34" charset="77"/>
              </a:defRPr>
            </a:lvl1pPr>
          </a:lstStyle>
          <a:p>
            <a:fld id="{231E6270-9AE5-AA4F-88AC-3EA1BBB1A427}" type="slidenum">
              <a:rPr lang="en-US" smtClean="0"/>
              <a:pPr/>
              <a:t>‹#›</a:t>
            </a:fld>
            <a:endParaRPr lang="en-US"/>
          </a:p>
        </p:txBody>
      </p:sp>
    </p:spTree>
    <p:extLst>
      <p:ext uri="{BB962C8B-B14F-4D97-AF65-F5344CB8AC3E}">
        <p14:creationId xmlns:p14="http://schemas.microsoft.com/office/powerpoint/2010/main" val="335859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3675"/>
            <a:ext cx="10515600" cy="1325563"/>
          </a:xfrm>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838200" y="1825625"/>
            <a:ext cx="5181600" cy="4058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58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C12A9653-B004-464C-89B8-0FF9FD17513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entury Gothic" charset="0"/>
                <a:ea typeface="Century Gothic" charset="0"/>
                <a:cs typeface="Century Gothic" charset="0"/>
              </a:defRPr>
            </a:lvl1pPr>
          </a:lstStyle>
          <a:p>
            <a:fld id="{231E6270-9AE5-AA4F-88AC-3EA1BBB1A427}" type="slidenum">
              <a:rPr lang="en-US" smtClean="0"/>
              <a:pPr/>
              <a:t>‹#›</a:t>
            </a:fld>
            <a:endParaRPr lang="en-US"/>
          </a:p>
        </p:txBody>
      </p:sp>
    </p:spTree>
    <p:extLst>
      <p:ext uri="{BB962C8B-B14F-4D97-AF65-F5344CB8AC3E}">
        <p14:creationId xmlns:p14="http://schemas.microsoft.com/office/powerpoint/2010/main" val="286536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03675"/>
            <a:ext cx="10515600" cy="13255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629770"/>
            <a:ext cx="5157787" cy="3216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629770"/>
            <a:ext cx="5183188" cy="3216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BD6C762F-4022-4243-9B79-6E9137A57F50}"/>
              </a:ext>
            </a:extLst>
          </p:cNvPr>
          <p:cNvSpPr>
            <a:spLocks noGrp="1"/>
          </p:cNvSpPr>
          <p:nvPr>
            <p:ph type="sldNum" sz="quarter" idx="10"/>
          </p:nvPr>
        </p:nvSpPr>
        <p:spPr>
          <a:xfrm>
            <a:off x="250256" y="6372527"/>
            <a:ext cx="2743200" cy="305683"/>
          </a:xfrm>
          <a:prstGeom prst="rect">
            <a:avLst/>
          </a:prstGeom>
        </p:spPr>
        <p:txBody>
          <a:bodyPr/>
          <a:lstStyle>
            <a:lvl1pPr algn="l">
              <a:defRPr sz="1200" b="1" i="0">
                <a:solidFill>
                  <a:srgbClr val="F27029"/>
                </a:solidFill>
                <a:latin typeface="Brandon Grotesque" panose="020B0503020203060202" pitchFamily="34" charset="77"/>
                <a:ea typeface="Brandon Grotesque" panose="020B0503020203060202" pitchFamily="34" charset="77"/>
                <a:cs typeface="Brandon Grotesque" panose="020B0503020203060202" pitchFamily="34" charset="77"/>
              </a:defRPr>
            </a:lvl1pPr>
          </a:lstStyle>
          <a:p>
            <a:fld id="{231E6270-9AE5-AA4F-88AC-3EA1BBB1A427}" type="slidenum">
              <a:rPr lang="en-US" smtClean="0"/>
              <a:pPr/>
              <a:t>‹#›</a:t>
            </a:fld>
            <a:endParaRPr lang="en-US"/>
          </a:p>
        </p:txBody>
      </p:sp>
    </p:spTree>
    <p:extLst>
      <p:ext uri="{BB962C8B-B14F-4D97-AF65-F5344CB8AC3E}">
        <p14:creationId xmlns:p14="http://schemas.microsoft.com/office/powerpoint/2010/main" val="86813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939509"/>
            <a:ext cx="5157787" cy="45866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939509"/>
            <a:ext cx="5183188" cy="45866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5202922B-C58B-0F44-8A1C-89E7E6B52D94}"/>
              </a:ext>
            </a:extLst>
          </p:cNvPr>
          <p:cNvSpPr>
            <a:spLocks noGrp="1"/>
          </p:cNvSpPr>
          <p:nvPr>
            <p:ph type="sldNum" sz="quarter" idx="10"/>
          </p:nvPr>
        </p:nvSpPr>
        <p:spPr>
          <a:xfrm>
            <a:off x="250256" y="6372527"/>
            <a:ext cx="2743200" cy="305683"/>
          </a:xfrm>
          <a:prstGeom prst="rect">
            <a:avLst/>
          </a:prstGeom>
        </p:spPr>
        <p:txBody>
          <a:bodyPr/>
          <a:lstStyle>
            <a:lvl1pPr algn="l">
              <a:defRPr sz="1200" b="1" i="0">
                <a:solidFill>
                  <a:srgbClr val="F27029"/>
                </a:solidFill>
                <a:latin typeface="Brandon Grotesque" panose="020B0503020203060202" pitchFamily="34" charset="77"/>
                <a:ea typeface="Brandon Grotesque" panose="020B0503020203060202" pitchFamily="34" charset="77"/>
                <a:cs typeface="Brandon Grotesque" panose="020B0503020203060202" pitchFamily="34" charset="77"/>
              </a:defRPr>
            </a:lvl1pPr>
          </a:lstStyle>
          <a:p>
            <a:fld id="{231E6270-9AE5-AA4F-88AC-3EA1BBB1A427}" type="slidenum">
              <a:rPr lang="en-US" smtClean="0"/>
              <a:pPr/>
              <a:t>‹#›</a:t>
            </a:fld>
            <a:endParaRPr lang="en-US"/>
          </a:p>
        </p:txBody>
      </p:sp>
    </p:spTree>
    <p:extLst>
      <p:ext uri="{BB962C8B-B14F-4D97-AF65-F5344CB8AC3E}">
        <p14:creationId xmlns:p14="http://schemas.microsoft.com/office/powerpoint/2010/main" val="190913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7" y="457200"/>
            <a:ext cx="4939689" cy="1600200"/>
          </a:xfrm>
        </p:spPr>
        <p:txBody>
          <a:bodyPr anchor="b"/>
          <a:lstStyle>
            <a:lvl1pPr>
              <a:defRPr sz="3200"/>
            </a:lvl1pPr>
          </a:lstStyle>
          <a:p>
            <a:r>
              <a:rPr lang="en-US"/>
              <a:t>Click to edit master </a:t>
            </a:r>
            <a:br>
              <a:rPr lang="en-US"/>
            </a:br>
            <a:r>
              <a:rPr lang="en-US"/>
              <a:t>title style</a:t>
            </a:r>
          </a:p>
        </p:txBody>
      </p:sp>
      <p:sp>
        <p:nvSpPr>
          <p:cNvPr id="3" name="Content Placeholder 2"/>
          <p:cNvSpPr>
            <a:spLocks noGrp="1"/>
          </p:cNvSpPr>
          <p:nvPr>
            <p:ph idx="1"/>
          </p:nvPr>
        </p:nvSpPr>
        <p:spPr>
          <a:xfrm>
            <a:off x="5920154" y="1028990"/>
            <a:ext cx="5435234"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839787" y="2182095"/>
            <a:ext cx="4388704" cy="36886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3">
            <a:extLst>
              <a:ext uri="{FF2B5EF4-FFF2-40B4-BE49-F238E27FC236}">
                <a16:creationId xmlns:a16="http://schemas.microsoft.com/office/drawing/2014/main" id="{89B46AAB-F9B0-6F4E-86BE-FE904CD21597}"/>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Brandon Grotesque" panose="020B0503020203060202" pitchFamily="34" charset="77"/>
                <a:ea typeface="Brandon Grotesque" panose="020B0503020203060202" pitchFamily="34" charset="77"/>
                <a:cs typeface="Brandon Grotesque" panose="020B0503020203060202" pitchFamily="34" charset="77"/>
              </a:defRPr>
            </a:lvl1pPr>
          </a:lstStyle>
          <a:p>
            <a:fld id="{231E6270-9AE5-AA4F-88AC-3EA1BBB1A427}" type="slidenum">
              <a:rPr lang="en-US" smtClean="0"/>
              <a:pPr/>
              <a:t>‹#›</a:t>
            </a:fld>
            <a:endParaRPr lang="en-US"/>
          </a:p>
        </p:txBody>
      </p:sp>
    </p:spTree>
    <p:extLst>
      <p:ext uri="{BB962C8B-B14F-4D97-AF65-F5344CB8AC3E}">
        <p14:creationId xmlns:p14="http://schemas.microsoft.com/office/powerpoint/2010/main" val="110011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9F45819-A33F-F141-B4C3-FE961C3E12F9}"/>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Brandon Grotesque" panose="020B0503020203060202" pitchFamily="34" charset="77"/>
                <a:ea typeface="Brandon Grotesque" panose="020B0503020203060202" pitchFamily="34" charset="77"/>
                <a:cs typeface="Brandon Grotesque" panose="020B0503020203060202" pitchFamily="34" charset="77"/>
              </a:defRPr>
            </a:lvl1pPr>
          </a:lstStyle>
          <a:p>
            <a:fld id="{231E6270-9AE5-AA4F-88AC-3EA1BBB1A427}" type="slidenum">
              <a:rPr lang="en-US" smtClean="0"/>
              <a:pPr/>
              <a:t>‹#›</a:t>
            </a:fld>
            <a:endParaRPr lang="en-US"/>
          </a:p>
        </p:txBody>
      </p:sp>
    </p:spTree>
    <p:extLst>
      <p:ext uri="{BB962C8B-B14F-4D97-AF65-F5344CB8AC3E}">
        <p14:creationId xmlns:p14="http://schemas.microsoft.com/office/powerpoint/2010/main" val="229208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6DE4CC-89C8-DA49-BB4A-29FCF870D002}"/>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451836808"/>
      </p:ext>
    </p:extLst>
  </p:cSld>
  <p:clrMap bg1="lt1" tx1="dk1" bg2="lt2" tx2="dk2" accent1="accent1" accent2="accent2" accent3="accent3" accent4="accent4" accent5="accent5" accent6="accent6" hlink="hlink" folHlink="folHlink"/>
  <p:sldLayoutIdLst>
    <p:sldLayoutId id="2147483661" r:id="rId1"/>
    <p:sldLayoutId id="214748367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FA819E-31F8-9045-A634-1E5FEB7FFBD6}"/>
              </a:ext>
            </a:extLst>
          </p:cNvPr>
          <p:cNvPicPr>
            <a:picLocks noChangeAspect="1"/>
          </p:cNvPicPr>
          <p:nvPr userDrawn="1"/>
        </p:nvPicPr>
        <p:blipFill>
          <a:blip r:embed="rId9"/>
          <a:stretch>
            <a:fillRect/>
          </a:stretch>
        </p:blipFill>
        <p:spPr>
          <a:xfrm>
            <a:off x="0" y="0"/>
            <a:ext cx="12192001" cy="68580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91781"/>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Brandon Grotesque" panose="020B0503020203060202" pitchFamily="34" charset="77"/>
                <a:ea typeface="Brandon Grotesque" panose="020B0503020203060202" pitchFamily="34" charset="77"/>
                <a:cs typeface="Brandon Grotesque" panose="020B0503020203060202" pitchFamily="34" charset="77"/>
              </a:defRPr>
            </a:lvl1pPr>
          </a:lstStyle>
          <a:p>
            <a:fld id="{231E6270-9AE5-AA4F-88AC-3EA1BBB1A427}" type="slidenum">
              <a:rPr lang="en-US" smtClean="0"/>
              <a:pPr/>
              <a:t>‹#›</a:t>
            </a:fld>
            <a:endParaRPr lang="en-US"/>
          </a:p>
        </p:txBody>
      </p:sp>
    </p:spTree>
    <p:extLst>
      <p:ext uri="{BB962C8B-B14F-4D97-AF65-F5344CB8AC3E}">
        <p14:creationId xmlns:p14="http://schemas.microsoft.com/office/powerpoint/2010/main" val="38679489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ftr="0" dt="0"/>
  <p:txStyles>
    <p:titleStyle>
      <a:lvl1pPr algn="l" defTabSz="914400" rtl="0" eaLnBrk="1" latinLnBrk="0" hangingPunct="1">
        <a:lnSpc>
          <a:spcPct val="90000"/>
        </a:lnSpc>
        <a:spcBef>
          <a:spcPct val="0"/>
        </a:spcBef>
        <a:buNone/>
        <a:defRPr sz="4400" b="1" i="0" kern="1200" baseline="0">
          <a:solidFill>
            <a:srgbClr val="F27029"/>
          </a:solidFill>
          <a:latin typeface="Brandon Grotesque" panose="020B0503020203060202" pitchFamily="34" charset="77"/>
          <a:ea typeface="Brandon Grotesque" panose="020B0503020203060202" pitchFamily="34" charset="77"/>
          <a:cs typeface="Brandon Grotesque" panose="020B0503020203060202" pitchFamily="34" charset="77"/>
        </a:defRPr>
      </a:lvl1pPr>
    </p:titleStyle>
    <p:body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assets.sortedinschools.org.nz/public/Resources/Facebook-revenue.xlsx"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orted.org.nz/must-reads/having-a-go-at-investing-in-share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nzx.com/"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fn3y1hNVgA4"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Investing in Shares</a:t>
            </a:r>
          </a:p>
        </p:txBody>
      </p:sp>
      <p:sp>
        <p:nvSpPr>
          <p:cNvPr id="3" name="Text Placeholder 2"/>
          <p:cNvSpPr>
            <a:spLocks noGrp="1"/>
          </p:cNvSpPr>
          <p:nvPr>
            <p:ph type="body" idx="1"/>
          </p:nvPr>
        </p:nvSpPr>
        <p:spPr>
          <a:xfrm>
            <a:off x="680172" y="3914760"/>
            <a:ext cx="10515600" cy="1500187"/>
          </a:xfrm>
        </p:spPr>
        <p:txBody>
          <a:bodyPr lIns="91440" tIns="45720" rIns="91440" bIns="45720" anchor="t"/>
          <a:lstStyle/>
          <a:p>
            <a:r>
              <a:rPr lang="en-US">
                <a:solidFill>
                  <a:srgbClr val="767A7D"/>
                </a:solidFill>
                <a:latin typeface="+mn-lt"/>
              </a:rPr>
              <a:t>Sorted in Schools Year 10 activity</a:t>
            </a:r>
          </a:p>
        </p:txBody>
      </p:sp>
      <p:pic>
        <p:nvPicPr>
          <p:cNvPr id="5" name="Picture 4">
            <a:extLst>
              <a:ext uri="{FF2B5EF4-FFF2-40B4-BE49-F238E27FC236}">
                <a16:creationId xmlns:a16="http://schemas.microsoft.com/office/drawing/2014/main" id="{C0CC0091-EEB1-4E79-A0EB-4ACC9BF7DAC6}"/>
              </a:ext>
            </a:extLst>
          </p:cNvPr>
          <p:cNvPicPr>
            <a:picLocks noChangeAspect="1"/>
          </p:cNvPicPr>
          <p:nvPr/>
        </p:nvPicPr>
        <p:blipFill>
          <a:blip r:embed="rId2"/>
          <a:stretch>
            <a:fillRect/>
          </a:stretch>
        </p:blipFill>
        <p:spPr>
          <a:xfrm>
            <a:off x="5691131" y="4584931"/>
            <a:ext cx="809738" cy="752580"/>
          </a:xfrm>
          <a:prstGeom prst="rect">
            <a:avLst/>
          </a:prstGeom>
        </p:spPr>
      </p:pic>
    </p:spTree>
    <p:extLst>
      <p:ext uri="{BB962C8B-B14F-4D97-AF65-F5344CB8AC3E}">
        <p14:creationId xmlns:p14="http://schemas.microsoft.com/office/powerpoint/2010/main" val="181615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860509-0AF3-4475-BA71-F64DAC4ECD2A}"/>
              </a:ext>
            </a:extLst>
          </p:cNvPr>
          <p:cNvSpPr>
            <a:spLocks noGrp="1"/>
          </p:cNvSpPr>
          <p:nvPr>
            <p:ph type="sldNum" sz="quarter" idx="4"/>
          </p:nvPr>
        </p:nvSpPr>
        <p:spPr/>
        <p:txBody>
          <a:bodyPr/>
          <a:lstStyle/>
          <a:p>
            <a:fld id="{231E6270-9AE5-AA4F-88AC-3EA1BBB1A427}" type="slidenum">
              <a:rPr lang="en-US" smtClean="0"/>
              <a:pPr/>
              <a:t>10</a:t>
            </a:fld>
            <a:endParaRPr lang="en-US"/>
          </a:p>
        </p:txBody>
      </p:sp>
      <p:sp>
        <p:nvSpPr>
          <p:cNvPr id="10" name="Content Placeholder 3">
            <a:extLst>
              <a:ext uri="{FF2B5EF4-FFF2-40B4-BE49-F238E27FC236}">
                <a16:creationId xmlns:a16="http://schemas.microsoft.com/office/drawing/2014/main" id="{548631FB-CB77-42B2-B20E-D187F2A96AD6}"/>
              </a:ext>
            </a:extLst>
          </p:cNvPr>
          <p:cNvSpPr txBox="1">
            <a:spLocks/>
          </p:cNvSpPr>
          <p:nvPr/>
        </p:nvSpPr>
        <p:spPr>
          <a:xfrm>
            <a:off x="927235" y="4247899"/>
            <a:ext cx="10796336" cy="1839328"/>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F27029"/>
              </a:buClr>
              <a:buFont typeface="+mj-lt"/>
              <a:buAutoNum type="arabicPeriod"/>
            </a:pPr>
            <a:r>
              <a:rPr lang="en-NZ" dirty="0">
                <a:latin typeface="+mn-lt"/>
              </a:rPr>
              <a:t>Note down the share value of 1 Feb 2011 and one year later (i.e. 1 Feb 2021). </a:t>
            </a:r>
            <a:br>
              <a:rPr lang="en-NZ" dirty="0">
                <a:latin typeface="+mn-lt"/>
              </a:rPr>
            </a:br>
            <a:r>
              <a:rPr lang="en-NZ" b="1" dirty="0">
                <a:latin typeface="+mn-lt"/>
              </a:rPr>
              <a:t>Q. Explain what has changed in regards to revenue. </a:t>
            </a:r>
          </a:p>
          <a:p>
            <a:pPr marL="342900" indent="-342900">
              <a:lnSpc>
                <a:spcPct val="100000"/>
              </a:lnSpc>
              <a:buClr>
                <a:srgbClr val="F27029"/>
              </a:buClr>
              <a:buFont typeface="+mj-lt"/>
              <a:buAutoNum type="arabicPeriod"/>
            </a:pPr>
            <a:r>
              <a:rPr lang="en-NZ" dirty="0">
                <a:latin typeface="+mn-lt"/>
              </a:rPr>
              <a:t>There is something unusual when looking at the trend of this graph. </a:t>
            </a:r>
            <a:br>
              <a:rPr lang="en-NZ" dirty="0">
                <a:latin typeface="+mn-lt"/>
              </a:rPr>
            </a:br>
            <a:r>
              <a:rPr lang="en-NZ" b="1" dirty="0">
                <a:latin typeface="+mn-lt"/>
              </a:rPr>
              <a:t>Q. Describe what that is and why you think this has happened.</a:t>
            </a:r>
          </a:p>
          <a:p>
            <a:pPr marL="342900" indent="-342900">
              <a:lnSpc>
                <a:spcPct val="100000"/>
              </a:lnSpc>
              <a:buClr>
                <a:srgbClr val="F27029"/>
              </a:buClr>
              <a:buFont typeface="+mj-lt"/>
              <a:buAutoNum type="arabicPeriod"/>
            </a:pPr>
            <a:r>
              <a:rPr lang="en-NZ" b="1" dirty="0">
                <a:latin typeface="+mn-lt"/>
              </a:rPr>
              <a:t>Q. </a:t>
            </a:r>
            <a:r>
              <a:rPr lang="en-US" b="1" dirty="0">
                <a:latin typeface="+mn-lt"/>
              </a:rPr>
              <a:t>Can you think of anything that will change the revenue trend in the future?</a:t>
            </a:r>
            <a:endParaRPr lang="en-NZ" b="1" dirty="0">
              <a:latin typeface="+mn-lt"/>
            </a:endParaRPr>
          </a:p>
          <a:p>
            <a:pPr marL="342900" indent="-342900">
              <a:lnSpc>
                <a:spcPct val="100000"/>
              </a:lnSpc>
              <a:buFont typeface="+mj-lt"/>
              <a:buAutoNum type="arabicPeriod"/>
            </a:pPr>
            <a:endParaRPr lang="en-NZ" dirty="0"/>
          </a:p>
        </p:txBody>
      </p:sp>
      <p:graphicFrame>
        <p:nvGraphicFramePr>
          <p:cNvPr id="7" name="Chart 6">
            <a:extLst>
              <a:ext uri="{FF2B5EF4-FFF2-40B4-BE49-F238E27FC236}">
                <a16:creationId xmlns:a16="http://schemas.microsoft.com/office/drawing/2014/main" id="{909B4AAD-97E5-4F4F-A3DA-58901D76058F}"/>
              </a:ext>
            </a:extLst>
          </p:cNvPr>
          <p:cNvGraphicFramePr>
            <a:graphicFrameLocks/>
          </p:cNvGraphicFramePr>
          <p:nvPr>
            <p:extLst>
              <p:ext uri="{D42A27DB-BD31-4B8C-83A1-F6EECF244321}">
                <p14:modId xmlns:p14="http://schemas.microsoft.com/office/powerpoint/2010/main" val="4257581688"/>
              </p:ext>
            </p:extLst>
          </p:nvPr>
        </p:nvGraphicFramePr>
        <p:xfrm>
          <a:off x="609600" y="770773"/>
          <a:ext cx="11029949" cy="3253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910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A23751-5A15-47B8-B0DE-D927AE0510A2}"/>
              </a:ext>
            </a:extLst>
          </p:cNvPr>
          <p:cNvSpPr>
            <a:spLocks noGrp="1"/>
          </p:cNvSpPr>
          <p:nvPr>
            <p:ph type="sldNum" sz="quarter" idx="4"/>
          </p:nvPr>
        </p:nvSpPr>
        <p:spPr/>
        <p:txBody>
          <a:bodyPr/>
          <a:lstStyle/>
          <a:p>
            <a:fld id="{231E6270-9AE5-AA4F-88AC-3EA1BBB1A427}" type="slidenum">
              <a:rPr lang="en-US" smtClean="0"/>
              <a:pPr/>
              <a:t>11</a:t>
            </a:fld>
            <a:endParaRPr lang="en-US"/>
          </a:p>
        </p:txBody>
      </p:sp>
      <p:sp>
        <p:nvSpPr>
          <p:cNvPr id="6" name="Content Placeholder 3">
            <a:extLst>
              <a:ext uri="{FF2B5EF4-FFF2-40B4-BE49-F238E27FC236}">
                <a16:creationId xmlns:a16="http://schemas.microsoft.com/office/drawing/2014/main" id="{B08F745F-06C3-4B63-8C52-389CD2FF482F}"/>
              </a:ext>
            </a:extLst>
          </p:cNvPr>
          <p:cNvSpPr txBox="1">
            <a:spLocks/>
          </p:cNvSpPr>
          <p:nvPr/>
        </p:nvSpPr>
        <p:spPr>
          <a:xfrm>
            <a:off x="1281717" y="2069431"/>
            <a:ext cx="10031197" cy="3761525"/>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buClr>
                <a:srgbClr val="F27029"/>
              </a:buClr>
            </a:pPr>
            <a:r>
              <a:rPr lang="en-NZ">
                <a:latin typeface="Calibri"/>
                <a:ea typeface="+mn-ea"/>
                <a:cs typeface="Calibri"/>
              </a:rPr>
              <a:t>Understanding data can help investors determine their buying, selling, and holding decisions in order to maximise capital gains and the return on their investment.</a:t>
            </a:r>
          </a:p>
          <a:p>
            <a:pPr>
              <a:lnSpc>
                <a:spcPct val="150000"/>
              </a:lnSpc>
              <a:buClr>
                <a:srgbClr val="F27029"/>
              </a:buClr>
              <a:buFont typeface="Arial"/>
              <a:buChar char="•"/>
            </a:pPr>
            <a:r>
              <a:rPr lang="en-NZ">
                <a:latin typeface="Calibri"/>
                <a:ea typeface="+mn-ea"/>
                <a:cs typeface="Calibri"/>
              </a:rPr>
              <a:t>Using this section, you will practise how to investigate data by plotting a graph and describing the findings from it. This exercise will help you to understand how data analytics can give more opportunities to make financial decisions when investing in shares.</a:t>
            </a:r>
          </a:p>
        </p:txBody>
      </p:sp>
      <p:sp>
        <p:nvSpPr>
          <p:cNvPr id="7" name="Content Placeholder 3">
            <a:extLst>
              <a:ext uri="{FF2B5EF4-FFF2-40B4-BE49-F238E27FC236}">
                <a16:creationId xmlns:a16="http://schemas.microsoft.com/office/drawing/2014/main" id="{8EFCD81E-4D9E-4A22-90DB-895331EFB019}"/>
              </a:ext>
            </a:extLst>
          </p:cNvPr>
          <p:cNvSpPr txBox="1">
            <a:spLocks/>
          </p:cNvSpPr>
          <p:nvPr/>
        </p:nvSpPr>
        <p:spPr>
          <a:xfrm>
            <a:off x="1360161" y="3164505"/>
            <a:ext cx="9786563" cy="3903199"/>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br>
              <a:rPr lang="en-NZ"/>
            </a:br>
            <a:br>
              <a:rPr lang="en-NZ"/>
            </a:br>
            <a:br>
              <a:rPr lang="en-NZ"/>
            </a:br>
            <a:br>
              <a:rPr lang="en-NZ"/>
            </a:br>
            <a:br>
              <a:rPr lang="en-NZ"/>
            </a:br>
            <a:br>
              <a:rPr lang="en-NZ"/>
            </a:br>
            <a:br>
              <a:rPr lang="en-NZ"/>
            </a:br>
            <a:br>
              <a:rPr lang="en-NZ"/>
            </a:br>
            <a:endParaRPr lang="en-NZ">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7401B90-ACF6-4F81-8F4A-452851FAB3DF}"/>
              </a:ext>
            </a:extLst>
          </p:cNvPr>
          <p:cNvSpPr txBox="1"/>
          <p:nvPr/>
        </p:nvSpPr>
        <p:spPr>
          <a:xfrm>
            <a:off x="1228709" y="745909"/>
            <a:ext cx="7713160" cy="923330"/>
          </a:xfrm>
          <a:prstGeom prst="rect">
            <a:avLst/>
          </a:prstGeom>
          <a:noFill/>
        </p:spPr>
        <p:txBody>
          <a:bodyPr wrap="square">
            <a:spAutoFit/>
          </a:bodyPr>
          <a:lstStyle/>
          <a:p>
            <a:r>
              <a:rPr lang="en-NZ" sz="3000" b="1">
                <a:solidFill>
                  <a:srgbClr val="F27029"/>
                </a:solidFill>
                <a:latin typeface="Calibri" panose="020F0502020204030204" pitchFamily="34" charset="0"/>
                <a:cs typeface="Calibri" panose="020F0502020204030204" pitchFamily="34" charset="0"/>
              </a:rPr>
              <a:t>SECTION 3: INVESTIGATING DATA</a:t>
            </a:r>
            <a:br>
              <a:rPr lang="en-NZ" sz="3000" b="1">
                <a:solidFill>
                  <a:srgbClr val="F27029"/>
                </a:solidFill>
                <a:latin typeface="Calibri" panose="020F0502020204030204" pitchFamily="34" charset="0"/>
                <a:cs typeface="Calibri" panose="020F0502020204030204" pitchFamily="34" charset="0"/>
              </a:rPr>
            </a:br>
            <a:r>
              <a:rPr lang="en-NZ" sz="2400" b="1">
                <a:solidFill>
                  <a:srgbClr val="F27029"/>
                </a:solidFill>
                <a:latin typeface="Calibri" panose="020F0502020204030204" pitchFamily="34" charset="0"/>
                <a:cs typeface="Calibri" panose="020F0502020204030204" pitchFamily="34" charset="0"/>
              </a:rPr>
              <a:t>Understanding data is important when investing in shares</a:t>
            </a:r>
            <a:endParaRPr lang="en-NZ" sz="3000" b="1">
              <a:solidFill>
                <a:srgbClr val="F2702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32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A23751-5A15-47B8-B0DE-D927AE0510A2}"/>
              </a:ext>
            </a:extLst>
          </p:cNvPr>
          <p:cNvSpPr>
            <a:spLocks noGrp="1"/>
          </p:cNvSpPr>
          <p:nvPr>
            <p:ph type="sldNum" sz="quarter" idx="4"/>
          </p:nvPr>
        </p:nvSpPr>
        <p:spPr/>
        <p:txBody>
          <a:bodyPr/>
          <a:lstStyle/>
          <a:p>
            <a:fld id="{231E6270-9AE5-AA4F-88AC-3EA1BBB1A427}" type="slidenum">
              <a:rPr lang="en-US" smtClean="0"/>
              <a:pPr/>
              <a:t>12</a:t>
            </a:fld>
            <a:endParaRPr lang="en-US"/>
          </a:p>
        </p:txBody>
      </p:sp>
      <p:sp>
        <p:nvSpPr>
          <p:cNvPr id="6" name="Content Placeholder 3">
            <a:extLst>
              <a:ext uri="{FF2B5EF4-FFF2-40B4-BE49-F238E27FC236}">
                <a16:creationId xmlns:a16="http://schemas.microsoft.com/office/drawing/2014/main" id="{B08F745F-06C3-4B63-8C52-389CD2FF482F}"/>
              </a:ext>
            </a:extLst>
          </p:cNvPr>
          <p:cNvSpPr txBox="1">
            <a:spLocks/>
          </p:cNvSpPr>
          <p:nvPr/>
        </p:nvSpPr>
        <p:spPr>
          <a:xfrm>
            <a:off x="1360161" y="1790298"/>
            <a:ext cx="10031197" cy="3761525"/>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r>
              <a:rPr lang="en-NZ" i="1" dirty="0">
                <a:latin typeface="Calibri" panose="020F0502020204030204" pitchFamily="34" charset="0"/>
                <a:cs typeface="Calibri" panose="020F0502020204030204" pitchFamily="34" charset="0"/>
              </a:rPr>
              <a:t>You need a spreadsheet tool (e.g. Excel) to do this activity.</a:t>
            </a:r>
          </a:p>
          <a:p>
            <a:pPr marL="342900" indent="-342900">
              <a:lnSpc>
                <a:spcPct val="150000"/>
              </a:lnSpc>
              <a:buClr>
                <a:srgbClr val="F27029"/>
              </a:buClr>
              <a:buFont typeface="+mj-lt"/>
              <a:buAutoNum type="arabicPeriod"/>
            </a:pPr>
            <a:r>
              <a:rPr lang="en-NZ" dirty="0">
                <a:latin typeface="Calibri"/>
                <a:cs typeface="Calibri"/>
              </a:rPr>
              <a:t>Click ‘</a:t>
            </a:r>
            <a:r>
              <a:rPr lang="en-NZ" b="1" dirty="0">
                <a:latin typeface="Calibri"/>
                <a:cs typeface="Calibri"/>
                <a:hlinkClick r:id="rId2"/>
              </a:rPr>
              <a:t>Facebook revenue.xls</a:t>
            </a:r>
            <a:r>
              <a:rPr lang="en-NZ" dirty="0">
                <a:latin typeface="Calibri"/>
                <a:cs typeface="Calibri"/>
              </a:rPr>
              <a:t>’ to download the dataset and open it using a spreadsheet tool.</a:t>
            </a:r>
            <a:endParaRPr lang="en-NZ" dirty="0">
              <a:latin typeface="Calibri" panose="020F0502020204030204" pitchFamily="34" charset="0"/>
              <a:cs typeface="Calibri" panose="020F0502020204030204" pitchFamily="34" charset="0"/>
            </a:endParaRPr>
          </a:p>
          <a:p>
            <a:pPr marL="342900" indent="-342900">
              <a:lnSpc>
                <a:spcPct val="150000"/>
              </a:lnSpc>
              <a:buClr>
                <a:srgbClr val="F27029"/>
              </a:buClr>
              <a:buFont typeface="+mj-lt"/>
              <a:buAutoNum type="arabicPeriod"/>
            </a:pPr>
            <a:r>
              <a:rPr lang="en-NZ" dirty="0">
                <a:latin typeface="Calibri"/>
                <a:cs typeface="Calibri"/>
              </a:rPr>
              <a:t>Review the dataset on the spreadsheet.</a:t>
            </a:r>
            <a:br>
              <a:rPr lang="en-NZ" dirty="0">
                <a:latin typeface="Calibri" panose="020F0502020204030204" pitchFamily="34" charset="0"/>
                <a:cs typeface="Calibri" panose="020F0502020204030204" pitchFamily="34" charset="0"/>
              </a:rPr>
            </a:br>
            <a:r>
              <a:rPr lang="en-NZ" b="1" dirty="0">
                <a:latin typeface="Calibri"/>
                <a:cs typeface="Calibri"/>
              </a:rPr>
              <a:t>Q. Note down the dates for this data period. Describe the frequency of the data (i.e. daily, weekly, monthly or weekly)?</a:t>
            </a:r>
            <a:endParaRPr lang="en-NZ" b="1" dirty="0">
              <a:latin typeface="Calibri" panose="020F0502020204030204" pitchFamily="34" charset="0"/>
              <a:cs typeface="Calibri" panose="020F0502020204030204" pitchFamily="34" charset="0"/>
            </a:endParaRPr>
          </a:p>
          <a:p>
            <a:pPr marL="342900" indent="-342900">
              <a:lnSpc>
                <a:spcPct val="150000"/>
              </a:lnSpc>
              <a:buClr>
                <a:srgbClr val="F27029"/>
              </a:buClr>
              <a:buFont typeface="+mj-lt"/>
              <a:buAutoNum type="arabicPeriod"/>
            </a:pPr>
            <a:r>
              <a:rPr lang="en-NZ" b="1" dirty="0">
                <a:latin typeface="Calibri"/>
                <a:cs typeface="Calibri"/>
              </a:rPr>
              <a:t>Q.</a:t>
            </a:r>
            <a:r>
              <a:rPr lang="en-NZ" dirty="0">
                <a:latin typeface="Calibri"/>
                <a:cs typeface="Calibri"/>
              </a:rPr>
              <a:t> </a:t>
            </a:r>
            <a:r>
              <a:rPr lang="en-NZ" b="1" dirty="0">
                <a:latin typeface="Calibri"/>
                <a:cs typeface="Calibri"/>
              </a:rPr>
              <a:t>Plot a line graph showing the revenues for the time period from the spreadsheet. </a:t>
            </a:r>
            <a:r>
              <a:rPr lang="en-NZ" dirty="0">
                <a:latin typeface="Calibri"/>
                <a:cs typeface="Calibri"/>
              </a:rPr>
              <a:t>Make sure you label the graph correctly (i.e. title, x-axis and y-axis) with appropriate ranges for each axis.</a:t>
            </a:r>
          </a:p>
          <a:p>
            <a:pPr marL="342900" indent="-342900">
              <a:lnSpc>
                <a:spcPct val="150000"/>
              </a:lnSpc>
              <a:buClr>
                <a:srgbClr val="F27029"/>
              </a:buClr>
              <a:buFont typeface="+mj-lt"/>
              <a:buAutoNum type="arabicPeriod"/>
            </a:pPr>
            <a:r>
              <a:rPr lang="en-NZ" dirty="0">
                <a:latin typeface="Calibri"/>
                <a:cs typeface="Calibri"/>
              </a:rPr>
              <a:t>Using the line graph you created:</a:t>
            </a:r>
            <a:br>
              <a:rPr lang="en-NZ" dirty="0">
                <a:latin typeface="Calibri" panose="020F0502020204030204" pitchFamily="34" charset="0"/>
                <a:cs typeface="Calibri" panose="020F0502020204030204" pitchFamily="34" charset="0"/>
              </a:rPr>
            </a:br>
            <a:r>
              <a:rPr lang="en-NZ" b="1" dirty="0">
                <a:latin typeface="Calibri"/>
                <a:cs typeface="Calibri"/>
              </a:rPr>
              <a:t>Q. Please describe what is unusual about this graph.</a:t>
            </a:r>
          </a:p>
        </p:txBody>
      </p:sp>
      <p:sp>
        <p:nvSpPr>
          <p:cNvPr id="7" name="Content Placeholder 3">
            <a:extLst>
              <a:ext uri="{FF2B5EF4-FFF2-40B4-BE49-F238E27FC236}">
                <a16:creationId xmlns:a16="http://schemas.microsoft.com/office/drawing/2014/main" id="{8EFCD81E-4D9E-4A22-90DB-895331EFB019}"/>
              </a:ext>
            </a:extLst>
          </p:cNvPr>
          <p:cNvSpPr txBox="1">
            <a:spLocks/>
          </p:cNvSpPr>
          <p:nvPr/>
        </p:nvSpPr>
        <p:spPr>
          <a:xfrm>
            <a:off x="1360161" y="3164505"/>
            <a:ext cx="9786563" cy="3903199"/>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br>
              <a:rPr lang="en-NZ"/>
            </a:br>
            <a:br>
              <a:rPr lang="en-NZ"/>
            </a:br>
            <a:br>
              <a:rPr lang="en-NZ"/>
            </a:br>
            <a:br>
              <a:rPr lang="en-NZ"/>
            </a:br>
            <a:br>
              <a:rPr lang="en-NZ"/>
            </a:br>
            <a:br>
              <a:rPr lang="en-NZ"/>
            </a:br>
            <a:br>
              <a:rPr lang="en-NZ"/>
            </a:br>
            <a:br>
              <a:rPr lang="en-NZ"/>
            </a:br>
            <a:endParaRPr lang="en-NZ">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7401B90-ACF6-4F81-8F4A-452851FAB3DF}"/>
              </a:ext>
            </a:extLst>
          </p:cNvPr>
          <p:cNvSpPr txBox="1"/>
          <p:nvPr/>
        </p:nvSpPr>
        <p:spPr>
          <a:xfrm>
            <a:off x="1228709" y="745909"/>
            <a:ext cx="7713160" cy="923330"/>
          </a:xfrm>
          <a:prstGeom prst="rect">
            <a:avLst/>
          </a:prstGeom>
          <a:noFill/>
        </p:spPr>
        <p:txBody>
          <a:bodyPr wrap="square">
            <a:spAutoFit/>
          </a:bodyPr>
          <a:lstStyle/>
          <a:p>
            <a:r>
              <a:rPr lang="en-NZ" sz="3000" b="1">
                <a:solidFill>
                  <a:srgbClr val="F27029"/>
                </a:solidFill>
                <a:latin typeface="Calibri" panose="020F0502020204030204" pitchFamily="34" charset="0"/>
                <a:cs typeface="Calibri" panose="020F0502020204030204" pitchFamily="34" charset="0"/>
              </a:rPr>
              <a:t>SECTION 3: INVESTIGATING DATA</a:t>
            </a:r>
            <a:br>
              <a:rPr lang="en-NZ" sz="3000" b="1">
                <a:solidFill>
                  <a:srgbClr val="F27029"/>
                </a:solidFill>
                <a:latin typeface="Calibri" panose="020F0502020204030204" pitchFamily="34" charset="0"/>
                <a:cs typeface="Calibri" panose="020F0502020204030204" pitchFamily="34" charset="0"/>
              </a:rPr>
            </a:br>
            <a:r>
              <a:rPr lang="en-NZ" sz="2400" b="1">
                <a:solidFill>
                  <a:srgbClr val="F27029"/>
                </a:solidFill>
                <a:latin typeface="Calibri" panose="020F0502020204030204" pitchFamily="34" charset="0"/>
                <a:cs typeface="Calibri" panose="020F0502020204030204" pitchFamily="34" charset="0"/>
              </a:rPr>
              <a:t>Activity 1 – Describing features of graph</a:t>
            </a:r>
            <a:endParaRPr lang="en-NZ" sz="3000" b="1">
              <a:solidFill>
                <a:srgbClr val="F2702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868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A23751-5A15-47B8-B0DE-D927AE0510A2}"/>
              </a:ext>
            </a:extLst>
          </p:cNvPr>
          <p:cNvSpPr>
            <a:spLocks noGrp="1"/>
          </p:cNvSpPr>
          <p:nvPr>
            <p:ph type="sldNum" sz="quarter" idx="4"/>
          </p:nvPr>
        </p:nvSpPr>
        <p:spPr/>
        <p:txBody>
          <a:bodyPr/>
          <a:lstStyle/>
          <a:p>
            <a:fld id="{231E6270-9AE5-AA4F-88AC-3EA1BBB1A427}" type="slidenum">
              <a:rPr lang="en-US" smtClean="0"/>
              <a:pPr/>
              <a:t>13</a:t>
            </a:fld>
            <a:endParaRPr lang="en-US"/>
          </a:p>
        </p:txBody>
      </p:sp>
      <p:sp>
        <p:nvSpPr>
          <p:cNvPr id="6" name="Content Placeholder 3">
            <a:extLst>
              <a:ext uri="{FF2B5EF4-FFF2-40B4-BE49-F238E27FC236}">
                <a16:creationId xmlns:a16="http://schemas.microsoft.com/office/drawing/2014/main" id="{B08F745F-06C3-4B63-8C52-389CD2FF482F}"/>
              </a:ext>
            </a:extLst>
          </p:cNvPr>
          <p:cNvSpPr txBox="1">
            <a:spLocks/>
          </p:cNvSpPr>
          <p:nvPr/>
        </p:nvSpPr>
        <p:spPr>
          <a:xfrm>
            <a:off x="1062945" y="840150"/>
            <a:ext cx="9786563" cy="101752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NZ" sz="3000" b="1">
                <a:solidFill>
                  <a:srgbClr val="F27029"/>
                </a:solidFill>
                <a:latin typeface="Calibri" panose="020F0502020204030204" pitchFamily="34" charset="0"/>
                <a:cs typeface="Calibri" panose="020F0502020204030204" pitchFamily="34" charset="0"/>
              </a:rPr>
              <a:t>SECTION 3: UNDERSTANDING DATA</a:t>
            </a:r>
            <a:br>
              <a:rPr lang="en-NZ" sz="3000" b="1">
                <a:solidFill>
                  <a:srgbClr val="F27029"/>
                </a:solidFill>
                <a:latin typeface="Calibri" panose="020F0502020204030204" pitchFamily="34" charset="0"/>
                <a:cs typeface="Calibri" panose="020F0502020204030204" pitchFamily="34" charset="0"/>
              </a:rPr>
            </a:br>
            <a:r>
              <a:rPr lang="en-NZ" sz="2600" b="1">
                <a:solidFill>
                  <a:srgbClr val="F27029"/>
                </a:solidFill>
                <a:latin typeface="Calibri" panose="020F0502020204030204" pitchFamily="34" charset="0"/>
                <a:cs typeface="Calibri" panose="020F0502020204030204" pitchFamily="34" charset="0"/>
              </a:rPr>
              <a:t>Activity 2 – Analysing long-term trends</a:t>
            </a:r>
          </a:p>
        </p:txBody>
      </p:sp>
      <p:sp>
        <p:nvSpPr>
          <p:cNvPr id="7" name="Content Placeholder 3">
            <a:extLst>
              <a:ext uri="{FF2B5EF4-FFF2-40B4-BE49-F238E27FC236}">
                <a16:creationId xmlns:a16="http://schemas.microsoft.com/office/drawing/2014/main" id="{8EFCD81E-4D9E-4A22-90DB-895331EFB019}"/>
              </a:ext>
            </a:extLst>
          </p:cNvPr>
          <p:cNvSpPr txBox="1">
            <a:spLocks/>
          </p:cNvSpPr>
          <p:nvPr/>
        </p:nvSpPr>
        <p:spPr>
          <a:xfrm>
            <a:off x="962087" y="2073876"/>
            <a:ext cx="9786563" cy="3239269"/>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Clr>
                <a:srgbClr val="F27029"/>
              </a:buClr>
              <a:buAutoNum type="arabicPeriod"/>
            </a:pPr>
            <a:r>
              <a:rPr lang="en-NZ" dirty="0">
                <a:latin typeface="Calibri"/>
                <a:cs typeface="Calibri"/>
              </a:rPr>
              <a:t>Add a </a:t>
            </a:r>
            <a:r>
              <a:rPr lang="en-NZ" b="1" u="sng" dirty="0">
                <a:latin typeface="Calibri"/>
                <a:cs typeface="Calibri"/>
              </a:rPr>
              <a:t>trendline</a:t>
            </a:r>
            <a:r>
              <a:rPr lang="en-NZ" dirty="0">
                <a:latin typeface="Calibri"/>
                <a:cs typeface="Calibri"/>
              </a:rPr>
              <a:t> to show what the long-term trend of the revenue looks like during the period.</a:t>
            </a:r>
            <a:br>
              <a:rPr lang="en-NZ" dirty="0">
                <a:latin typeface="Calibri"/>
                <a:cs typeface="Calibri"/>
              </a:rPr>
            </a:br>
            <a:r>
              <a:rPr lang="en-NZ" b="1" dirty="0">
                <a:latin typeface="Calibri"/>
                <a:cs typeface="Calibri"/>
              </a:rPr>
              <a:t>Q. What can you comment about the overall trend of the market price of this company during the period (i.e. increased or decreased)?</a:t>
            </a:r>
            <a:endParaRPr lang="en-NZ" b="1" dirty="0">
              <a:latin typeface="Calibri" panose="020F0502020204030204" pitchFamily="34" charset="0"/>
              <a:cs typeface="Calibri" panose="020F0502020204030204" pitchFamily="34" charset="0"/>
            </a:endParaRPr>
          </a:p>
          <a:p>
            <a:pPr marL="342900" indent="-342900">
              <a:lnSpc>
                <a:spcPct val="150000"/>
              </a:lnSpc>
              <a:buClr>
                <a:srgbClr val="F27029"/>
              </a:buClr>
              <a:buAutoNum type="arabicPeriod"/>
            </a:pPr>
            <a:r>
              <a:rPr lang="en-NZ" dirty="0">
                <a:latin typeface="Calibri"/>
                <a:cs typeface="Calibri"/>
              </a:rPr>
              <a:t>Based on the trendline and other features on the graph you plotted:</a:t>
            </a:r>
            <a:br>
              <a:rPr lang="en-NZ" dirty="0">
                <a:latin typeface="Calibri"/>
                <a:cs typeface="Calibri"/>
              </a:rPr>
            </a:br>
            <a:r>
              <a:rPr lang="en-NZ" b="1" dirty="0">
                <a:latin typeface="Calibri"/>
                <a:cs typeface="Calibri"/>
              </a:rPr>
              <a:t>Q. Did the revenue of this company during the period increase or decrease? What factors would you consider that might impact the company’s revenues?</a:t>
            </a:r>
            <a:endParaRPr lang="en-NZ"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29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2EC4-C8DC-446D-9832-3EF956C16954}"/>
              </a:ext>
            </a:extLst>
          </p:cNvPr>
          <p:cNvSpPr>
            <a:spLocks noGrp="1"/>
          </p:cNvSpPr>
          <p:nvPr>
            <p:ph type="title"/>
          </p:nvPr>
        </p:nvSpPr>
        <p:spPr>
          <a:xfrm>
            <a:off x="838200" y="966014"/>
            <a:ext cx="10943122" cy="968990"/>
          </a:xfrm>
        </p:spPr>
        <p:txBody>
          <a:bodyPr>
            <a:normAutofit/>
          </a:bodyPr>
          <a:lstStyle/>
          <a:p>
            <a:r>
              <a:rPr lang="en-NZ" sz="3000">
                <a:latin typeface="Brandon Grotesque"/>
              </a:rPr>
              <a:t>GROUP PROJECT: Which company should I invest in to make a profit? </a:t>
            </a:r>
          </a:p>
        </p:txBody>
      </p:sp>
      <p:sp>
        <p:nvSpPr>
          <p:cNvPr id="3" name="Content Placeholder 2">
            <a:extLst>
              <a:ext uri="{FF2B5EF4-FFF2-40B4-BE49-F238E27FC236}">
                <a16:creationId xmlns:a16="http://schemas.microsoft.com/office/drawing/2014/main" id="{385877A6-AF3F-40CC-98B1-E97C118C5F13}"/>
              </a:ext>
            </a:extLst>
          </p:cNvPr>
          <p:cNvSpPr>
            <a:spLocks noGrp="1"/>
          </p:cNvSpPr>
          <p:nvPr>
            <p:ph sz="half" idx="1"/>
          </p:nvPr>
        </p:nvSpPr>
        <p:spPr>
          <a:xfrm>
            <a:off x="838200" y="2308894"/>
            <a:ext cx="10134600" cy="4037410"/>
          </a:xfrm>
        </p:spPr>
        <p:txBody>
          <a:bodyPr vert="horz" lIns="91440" tIns="45720" rIns="91440" bIns="45720" numCol="1" rtlCol="0" anchor="t">
            <a:normAutofit/>
          </a:bodyPr>
          <a:lstStyle/>
          <a:p>
            <a:pPr marL="0" indent="0">
              <a:lnSpc>
                <a:spcPct val="200000"/>
              </a:lnSpc>
              <a:buNone/>
            </a:pPr>
            <a:r>
              <a:rPr lang="en-NZ" i="1">
                <a:latin typeface="Calibri"/>
                <a:cs typeface="Calibri"/>
              </a:rPr>
              <a:t>Please use a ‘Which company should I invest in to make a return?’ PowerPoint resource to do this activity.</a:t>
            </a:r>
          </a:p>
          <a:p>
            <a:pPr>
              <a:lnSpc>
                <a:spcPct val="200000"/>
              </a:lnSpc>
              <a:buClr>
                <a:srgbClr val="F27029"/>
              </a:buClr>
              <a:buFont typeface="Arial" panose="020B0604020202020204" pitchFamily="34" charset="0"/>
              <a:buChar char="•"/>
            </a:pPr>
            <a:r>
              <a:rPr lang="en-NZ" dirty="0">
                <a:latin typeface="Calibri" panose="020F0502020204030204" pitchFamily="34" charset="0"/>
                <a:cs typeface="Calibri" panose="020F0502020204030204" pitchFamily="34" charset="0"/>
              </a:rPr>
              <a:t>In this project, you are going to investigate a few different companies’ revenues to compare and decide which company you would like to invest in. </a:t>
            </a:r>
            <a:endParaRPr lang="en-US" dirty="0">
              <a:latin typeface="Calibri" panose="020F0502020204030204" pitchFamily="34" charset="0"/>
              <a:cs typeface="Calibri" panose="020F0502020204030204" pitchFamily="34" charset="0"/>
            </a:endParaRPr>
          </a:p>
          <a:p>
            <a:pPr>
              <a:lnSpc>
                <a:spcPct val="200000"/>
              </a:lnSpc>
              <a:buClr>
                <a:srgbClr val="F27029"/>
              </a:buClr>
              <a:buFont typeface="Arial" panose="020B0604020202020204" pitchFamily="34" charset="0"/>
              <a:buChar char="•"/>
            </a:pPr>
            <a:r>
              <a:rPr lang="en-NZ" dirty="0">
                <a:latin typeface="Calibri" panose="020F0502020204030204" pitchFamily="34" charset="0"/>
                <a:cs typeface="Calibri" panose="020F0502020204030204" pitchFamily="34" charset="0"/>
              </a:rPr>
              <a:t>After deciding how much you will invest, your group will, over the course of a week, record the company's share price each day.  At the end, you'll find out how much your group could earn or lose.</a:t>
            </a:r>
          </a:p>
        </p:txBody>
      </p:sp>
      <p:sp>
        <p:nvSpPr>
          <p:cNvPr id="5" name="Slide Number Placeholder 4">
            <a:extLst>
              <a:ext uri="{FF2B5EF4-FFF2-40B4-BE49-F238E27FC236}">
                <a16:creationId xmlns:a16="http://schemas.microsoft.com/office/drawing/2014/main" id="{F01A2114-A9B4-40EF-9103-3D21D5078DA9}"/>
              </a:ext>
            </a:extLst>
          </p:cNvPr>
          <p:cNvSpPr>
            <a:spLocks noGrp="1"/>
          </p:cNvSpPr>
          <p:nvPr>
            <p:ph type="sldNum" sz="quarter" idx="4"/>
          </p:nvPr>
        </p:nvSpPr>
        <p:spPr/>
        <p:txBody>
          <a:bodyPr/>
          <a:lstStyle/>
          <a:p>
            <a:fld id="{231E6270-9AE5-AA4F-88AC-3EA1BBB1A427}" type="slidenum">
              <a:rPr lang="en-US" smtClean="0"/>
              <a:pPr/>
              <a:t>14</a:t>
            </a:fld>
            <a:endParaRPr lang="en-US"/>
          </a:p>
        </p:txBody>
      </p:sp>
    </p:spTree>
    <p:extLst>
      <p:ext uri="{BB962C8B-B14F-4D97-AF65-F5344CB8AC3E}">
        <p14:creationId xmlns:p14="http://schemas.microsoft.com/office/powerpoint/2010/main" val="228544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082170"/>
            <a:ext cx="10545566" cy="1085054"/>
          </a:xfrm>
        </p:spPr>
        <p:txBody>
          <a:bodyPr lIns="91440" tIns="45720" rIns="91440" bIns="45720" anchor="t">
            <a:normAutofit/>
          </a:bodyPr>
          <a:lstStyle/>
          <a:p>
            <a:r>
              <a:rPr lang="en-US" sz="3000" b="1">
                <a:solidFill>
                  <a:srgbClr val="F27029"/>
                </a:solidFill>
                <a:latin typeface="Brandon Grotesque"/>
              </a:rPr>
              <a:t>SECTION 1: WHAT ARE SHARES?</a:t>
            </a:r>
            <a:br>
              <a:rPr lang="en-US" sz="3000" b="1">
                <a:latin typeface="Brandon Grotesque" panose="020B0503020203060202" pitchFamily="34" charset="77"/>
              </a:rPr>
            </a:br>
            <a:r>
              <a:rPr lang="en-US" sz="2400" b="1">
                <a:solidFill>
                  <a:srgbClr val="F27029"/>
                </a:solidFill>
                <a:latin typeface="Brandon Grotesque"/>
              </a:rPr>
              <a:t>Key things to understand about shares</a:t>
            </a:r>
            <a:endParaRPr lang="en-US" sz="2400" b="1" dirty="0">
              <a:solidFill>
                <a:srgbClr val="F27029"/>
              </a:solidFill>
              <a:latin typeface="Brandon Grotesque" panose="020B0503020203060202" pitchFamily="34" charset="77"/>
            </a:endParaRPr>
          </a:p>
        </p:txBody>
      </p:sp>
      <p:sp>
        <p:nvSpPr>
          <p:cNvPr id="9" name="Content Placeholder 8"/>
          <p:cNvSpPr>
            <a:spLocks noGrp="1"/>
          </p:cNvSpPr>
          <p:nvPr>
            <p:ph sz="half" idx="1"/>
          </p:nvPr>
        </p:nvSpPr>
        <p:spPr>
          <a:xfrm>
            <a:off x="838200" y="2268189"/>
            <a:ext cx="10627760" cy="3507641"/>
          </a:xfrm>
        </p:spPr>
        <p:txBody>
          <a:bodyPr lIns="91440" tIns="45720" rIns="91440" bIns="45720" anchor="t">
            <a:normAutofit/>
          </a:bodyPr>
          <a:lstStyle/>
          <a:p>
            <a:pPr marL="0" indent="0">
              <a:buNone/>
            </a:pPr>
            <a:r>
              <a:rPr lang="en-NZ" sz="1800" dirty="0">
                <a:solidFill>
                  <a:srgbClr val="767A7D"/>
                </a:solidFill>
                <a:latin typeface="Calibri"/>
                <a:cs typeface="Calibri"/>
              </a:rPr>
              <a:t>A </a:t>
            </a:r>
            <a:r>
              <a:rPr lang="en-NZ" sz="1800" b="1" dirty="0">
                <a:solidFill>
                  <a:srgbClr val="767A7D"/>
                </a:solidFill>
                <a:latin typeface="Calibri"/>
                <a:cs typeface="Calibri"/>
              </a:rPr>
              <a:t>share</a:t>
            </a:r>
            <a:r>
              <a:rPr lang="en-NZ" sz="1800" dirty="0">
                <a:solidFill>
                  <a:srgbClr val="767A7D"/>
                </a:solidFill>
                <a:latin typeface="Calibri"/>
                <a:cs typeface="Calibri"/>
              </a:rPr>
              <a:t> is a unit of ownership in a company. There are few key things to understand about a share.</a:t>
            </a:r>
          </a:p>
          <a:p>
            <a:pPr marL="0" indent="0">
              <a:buNone/>
            </a:pPr>
            <a:endParaRPr lang="en-NZ" sz="1800" dirty="0">
              <a:solidFill>
                <a:srgbClr val="767A7D"/>
              </a:solidFill>
              <a:latin typeface="Calibri"/>
              <a:cs typeface="Calibri"/>
            </a:endParaRPr>
          </a:p>
          <a:p>
            <a:pPr lvl="1">
              <a:lnSpc>
                <a:spcPct val="150000"/>
              </a:lnSpc>
              <a:buClr>
                <a:srgbClr val="F27029"/>
              </a:buClr>
            </a:pPr>
            <a:r>
              <a:rPr lang="en-NZ" sz="1800" dirty="0">
                <a:solidFill>
                  <a:srgbClr val="767A7D"/>
                </a:solidFill>
                <a:latin typeface="Calibri"/>
                <a:cs typeface="Calibri"/>
              </a:rPr>
              <a:t>People buy shares as an investment</a:t>
            </a:r>
            <a:r>
              <a:rPr lang="en-NZ" sz="1800">
                <a:solidFill>
                  <a:srgbClr val="767A7D"/>
                </a:solidFill>
                <a:latin typeface="Calibri"/>
                <a:cs typeface="Calibri"/>
              </a:rPr>
              <a:t>,</a:t>
            </a:r>
            <a:r>
              <a:rPr lang="en-NZ" sz="1800" dirty="0">
                <a:solidFill>
                  <a:srgbClr val="767A7D"/>
                </a:solidFill>
                <a:latin typeface="Calibri"/>
                <a:cs typeface="Calibri"/>
              </a:rPr>
              <a:t> which means it can be a method of investing </a:t>
            </a:r>
            <a:r>
              <a:rPr lang="en-NZ" sz="1800">
                <a:solidFill>
                  <a:srgbClr val="767A7D"/>
                </a:solidFill>
                <a:latin typeface="Calibri"/>
                <a:cs typeface="Calibri"/>
              </a:rPr>
              <a:t>in</a:t>
            </a:r>
            <a:r>
              <a:rPr lang="en-NZ" sz="1800" dirty="0">
                <a:solidFill>
                  <a:srgbClr val="767A7D"/>
                </a:solidFill>
                <a:latin typeface="Calibri"/>
                <a:cs typeface="Calibri"/>
              </a:rPr>
              <a:t> </a:t>
            </a:r>
            <a:r>
              <a:rPr lang="en-NZ" sz="1800" err="1">
                <a:solidFill>
                  <a:srgbClr val="767A7D"/>
                </a:solidFill>
                <a:latin typeface="Calibri"/>
                <a:cs typeface="Calibri"/>
              </a:rPr>
              <a:t>KiwiSaver</a:t>
            </a:r>
            <a:r>
              <a:rPr lang="en-NZ" sz="1800">
                <a:solidFill>
                  <a:srgbClr val="767A7D"/>
                </a:solidFill>
                <a:latin typeface="Calibri"/>
                <a:cs typeface="Calibri"/>
              </a:rPr>
              <a:t> and beyond</a:t>
            </a:r>
            <a:r>
              <a:rPr lang="en-NZ" sz="1800" dirty="0">
                <a:solidFill>
                  <a:srgbClr val="767A7D"/>
                </a:solidFill>
                <a:latin typeface="Calibri"/>
                <a:cs typeface="Calibri"/>
              </a:rPr>
              <a:t>.</a:t>
            </a:r>
          </a:p>
          <a:p>
            <a:pPr lvl="1">
              <a:lnSpc>
                <a:spcPct val="150000"/>
              </a:lnSpc>
              <a:buClr>
                <a:srgbClr val="F27029"/>
              </a:buClr>
            </a:pPr>
            <a:r>
              <a:rPr lang="en-US" sz="1800" dirty="0">
                <a:solidFill>
                  <a:srgbClr val="767A7D"/>
                </a:solidFill>
                <a:latin typeface="Calibri"/>
                <a:cs typeface="Calibri"/>
              </a:rPr>
              <a:t>Share prices go up and down depending on the market</a:t>
            </a:r>
            <a:r>
              <a:rPr lang="en-US" sz="1800">
                <a:solidFill>
                  <a:srgbClr val="767A7D"/>
                </a:solidFill>
                <a:latin typeface="Calibri"/>
                <a:cs typeface="Calibri"/>
              </a:rPr>
              <a:t>,</a:t>
            </a:r>
            <a:r>
              <a:rPr lang="en-US" sz="1800" dirty="0">
                <a:solidFill>
                  <a:srgbClr val="767A7D"/>
                </a:solidFill>
                <a:latin typeface="Calibri"/>
                <a:cs typeface="Calibri"/>
              </a:rPr>
              <a:t> because of investors trading the shares of a company.  A pattern can emerge which helps to see the outlook </a:t>
            </a:r>
            <a:r>
              <a:rPr lang="en-US" sz="1800">
                <a:solidFill>
                  <a:srgbClr val="767A7D"/>
                </a:solidFill>
                <a:latin typeface="Calibri"/>
                <a:cs typeface="Calibri"/>
              </a:rPr>
              <a:t>(i.</a:t>
            </a:r>
            <a:r>
              <a:rPr lang="en-US" sz="1800" dirty="0">
                <a:solidFill>
                  <a:srgbClr val="767A7D"/>
                </a:solidFill>
                <a:latin typeface="Calibri"/>
                <a:cs typeface="Calibri"/>
              </a:rPr>
              <a:t>e. forecasting) for the company to make money going forward. </a:t>
            </a:r>
            <a:endParaRPr lang="en-NZ" sz="1800" strike="sngStrike" dirty="0">
              <a:solidFill>
                <a:srgbClr val="767A7D"/>
              </a:solidFill>
              <a:latin typeface="Calibri"/>
              <a:cs typeface="Calibri"/>
            </a:endParaRPr>
          </a:p>
        </p:txBody>
      </p:sp>
      <p:sp>
        <p:nvSpPr>
          <p:cNvPr id="7" name="Slide Number Placeholder 6"/>
          <p:cNvSpPr>
            <a:spLocks noGrp="1"/>
          </p:cNvSpPr>
          <p:nvPr>
            <p:ph type="sldNum" sz="quarter" idx="4"/>
          </p:nvPr>
        </p:nvSpPr>
        <p:spPr>
          <a:xfrm>
            <a:off x="0" y="6401396"/>
            <a:ext cx="2743200" cy="3056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58797-97CF-F443-8EAB-3640D9F5A3FE}" type="slidenum">
              <a:rPr kumimoji="0" lang="en-US" sz="1200" b="1" i="0" u="none" strike="noStrike" kern="1200" cap="none" spc="0" normalizeH="0" baseline="0" noProof="0" smtClean="0">
                <a:ln>
                  <a:noFill/>
                </a:ln>
                <a:solidFill>
                  <a:srgbClr val="F27029"/>
                </a:solidFill>
                <a:effectLst/>
                <a:uLnTx/>
                <a:uFillTx/>
                <a:latin typeface="Century Gothic" charset="0"/>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US" sz="1200" b="1" i="0" u="none" strike="noStrike" kern="1200" cap="none" spc="0" normalizeH="0" baseline="0" noProof="0" dirty="0">
                <a:ln>
                  <a:noFill/>
                </a:ln>
                <a:solidFill>
                  <a:srgbClr val="F27029"/>
                </a:solidFill>
                <a:effectLst/>
                <a:uLnTx/>
                <a:uFillTx/>
                <a:latin typeface="Century Gothic" charset="0"/>
              </a:rPr>
              <a:t>  </a:t>
            </a:r>
          </a:p>
        </p:txBody>
      </p:sp>
    </p:spTree>
    <p:extLst>
      <p:ext uri="{BB962C8B-B14F-4D97-AF65-F5344CB8AC3E}">
        <p14:creationId xmlns:p14="http://schemas.microsoft.com/office/powerpoint/2010/main" val="293019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88850"/>
            <a:ext cx="7075044" cy="1426624"/>
          </a:xfrm>
        </p:spPr>
        <p:txBody>
          <a:bodyPr>
            <a:normAutofit/>
          </a:bodyPr>
          <a:lstStyle/>
          <a:p>
            <a:pPr>
              <a:lnSpc>
                <a:spcPct val="100000"/>
              </a:lnSpc>
            </a:pPr>
            <a:r>
              <a:rPr lang="en-US" sz="3000">
                <a:latin typeface="Brandon Grotesque"/>
              </a:rPr>
              <a:t>SECTION 1: </a:t>
            </a:r>
            <a:r>
              <a:rPr lang="en-US" sz="3000" b="1">
                <a:solidFill>
                  <a:srgbClr val="F27029"/>
                </a:solidFill>
                <a:latin typeface="Brandon Grotesque" panose="020B0503020203060202" pitchFamily="34" charset="77"/>
              </a:rPr>
              <a:t>WHAT ARE SHARES?</a:t>
            </a:r>
            <a:br>
              <a:rPr lang="en-US" sz="3000">
                <a:latin typeface="Brandon Grotesque"/>
              </a:rPr>
            </a:br>
            <a:r>
              <a:rPr lang="en-US" sz="2400">
                <a:latin typeface="Brandon Grotesque"/>
              </a:rPr>
              <a:t>Activity 1 - Investing in shares basics</a:t>
            </a:r>
            <a:endParaRPr lang="en-US" sz="3000">
              <a:latin typeface="Brandon Grotesque"/>
            </a:endParaRPr>
          </a:p>
        </p:txBody>
      </p:sp>
      <p:sp>
        <p:nvSpPr>
          <p:cNvPr id="9" name="Content Placeholder 8"/>
          <p:cNvSpPr>
            <a:spLocks noGrp="1"/>
          </p:cNvSpPr>
          <p:nvPr>
            <p:ph sz="half" idx="1"/>
          </p:nvPr>
        </p:nvSpPr>
        <p:spPr>
          <a:xfrm>
            <a:off x="838200" y="1915474"/>
            <a:ext cx="10627760" cy="3507641"/>
          </a:xfrm>
        </p:spPr>
        <p:txBody>
          <a:bodyPr vert="horz" lIns="91440" tIns="45720" rIns="91440" bIns="45720" numCol="1" rtlCol="0" anchor="t">
            <a:normAutofit/>
          </a:bodyPr>
          <a:lstStyle/>
          <a:p>
            <a:pPr marL="0" indent="0">
              <a:buNone/>
            </a:pPr>
            <a:r>
              <a:rPr lang="en-NZ" dirty="0">
                <a:latin typeface="Calibri"/>
                <a:ea typeface="Century Gothic" panose="020B0502020202020204" pitchFamily="34" charset="0"/>
              </a:rPr>
              <a:t>Read</a:t>
            </a:r>
            <a:r>
              <a:rPr lang="en-NZ" dirty="0">
                <a:effectLst/>
                <a:latin typeface="Calibri"/>
                <a:ea typeface="Century Gothic" panose="020B0502020202020204" pitchFamily="34" charset="0"/>
              </a:rPr>
              <a:t> ‘</a:t>
            </a:r>
            <a:r>
              <a:rPr lang="en-NZ" b="1" u="sng" dirty="0">
                <a:solidFill>
                  <a:srgbClr val="0000FF"/>
                </a:solidFill>
                <a:effectLst/>
                <a:latin typeface="Calibri"/>
                <a:ea typeface="Century Gothic" panose="020B0502020202020204" pitchFamily="34" charset="0"/>
                <a:hlinkClick r:id="rId2"/>
              </a:rPr>
              <a:t>Having a go at investing in shares</a:t>
            </a:r>
            <a:r>
              <a:rPr lang="en-NZ" dirty="0">
                <a:effectLst/>
                <a:latin typeface="Calibri"/>
                <a:ea typeface="Century Gothic" panose="020B0502020202020204" pitchFamily="34" charset="0"/>
              </a:rPr>
              <a:t>’ from </a:t>
            </a:r>
            <a:r>
              <a:rPr lang="en-NZ">
                <a:latin typeface="Calibri"/>
                <a:ea typeface="Century Gothic" panose="020B0502020202020204" pitchFamily="34" charset="0"/>
              </a:rPr>
              <a:t>sorted</a:t>
            </a:r>
            <a:r>
              <a:rPr lang="en-NZ" dirty="0">
                <a:effectLst/>
                <a:latin typeface="Calibri"/>
                <a:ea typeface="Century Gothic" panose="020B0502020202020204" pitchFamily="34" charset="0"/>
              </a:rPr>
              <a:t>.org.nz and answer the following questions.</a:t>
            </a:r>
            <a:endParaRPr lang="en-NZ" dirty="0">
              <a:latin typeface="Century Gothic" panose="020B0502020202020204" pitchFamily="34" charset="0"/>
              <a:ea typeface="맑은 고딕"/>
              <a:cs typeface="Calibri"/>
            </a:endParaRPr>
          </a:p>
          <a:p>
            <a:pPr marL="0" indent="0">
              <a:buNone/>
            </a:pPr>
            <a:endParaRPr lang="en-NZ" dirty="0">
              <a:latin typeface="Calibri"/>
              <a:ea typeface="맑은 고딕"/>
              <a:cs typeface="Calibri"/>
            </a:endParaRPr>
          </a:p>
          <a:p>
            <a:pPr marL="342900">
              <a:buClr>
                <a:srgbClr val="F27029"/>
              </a:buClr>
              <a:buAutoNum type="arabicPeriod"/>
            </a:pPr>
            <a:r>
              <a:rPr lang="en-NZ" altLang="ko-KR" dirty="0">
                <a:latin typeface="Calibri"/>
                <a:ea typeface="맑은 고딕"/>
                <a:cs typeface="Calibri"/>
              </a:rPr>
              <a:t>Why</a:t>
            </a:r>
            <a:r>
              <a:rPr lang="en-NZ" dirty="0">
                <a:latin typeface="Calibri"/>
                <a:ea typeface="+mn-ea"/>
                <a:cs typeface="Calibri"/>
              </a:rPr>
              <a:t> are shares becoming more popular as an </a:t>
            </a:r>
            <a:r>
              <a:rPr lang="en-NZ">
                <a:latin typeface="Calibri"/>
                <a:ea typeface="+mn-ea"/>
                <a:cs typeface="Calibri"/>
              </a:rPr>
              <a:t>investment</a:t>
            </a:r>
            <a:r>
              <a:rPr lang="en-NZ" dirty="0">
                <a:latin typeface="Calibri"/>
                <a:ea typeface="+mn-ea"/>
                <a:cs typeface="Calibri"/>
              </a:rPr>
              <a:t>?</a:t>
            </a:r>
            <a:br>
              <a:rPr lang="en-NZ" dirty="0">
                <a:latin typeface="Calibri"/>
                <a:ea typeface="+mn-ea"/>
                <a:cs typeface="Calibri"/>
              </a:rPr>
            </a:br>
            <a:endParaRPr lang="en-NZ" dirty="0">
              <a:latin typeface="Century Gothic" panose="020B0502020202020204" pitchFamily="34" charset="0"/>
              <a:ea typeface="+mn-ea"/>
              <a:cs typeface="Calibri"/>
            </a:endParaRPr>
          </a:p>
          <a:p>
            <a:pPr marL="342900">
              <a:buClr>
                <a:srgbClr val="F27029"/>
              </a:buClr>
              <a:buAutoNum type="arabicPeriod"/>
            </a:pPr>
            <a:r>
              <a:rPr lang="en-NZ" dirty="0">
                <a:latin typeface="Calibri"/>
                <a:ea typeface="+mn-ea"/>
                <a:cs typeface="Calibri"/>
              </a:rPr>
              <a:t>Why are shares better as a long-term investment?</a:t>
            </a:r>
            <a:br>
              <a:rPr lang="en-NZ" dirty="0">
                <a:latin typeface="Calibri"/>
                <a:ea typeface="+mn-ea"/>
                <a:cs typeface="Calibri"/>
              </a:rPr>
            </a:br>
            <a:endParaRPr lang="en-NZ" dirty="0">
              <a:ea typeface="+mn-ea"/>
              <a:cs typeface="Calibri"/>
            </a:endParaRPr>
          </a:p>
          <a:p>
            <a:pPr marL="342900">
              <a:buClr>
                <a:srgbClr val="F27029"/>
              </a:buClr>
              <a:buAutoNum type="arabicPeriod"/>
            </a:pPr>
            <a:r>
              <a:rPr lang="en-NZ" dirty="0">
                <a:latin typeface="Calibri"/>
                <a:ea typeface="+mn-ea"/>
                <a:cs typeface="Calibri"/>
              </a:rPr>
              <a:t>What is one thing you need to consider when investing in shares?</a:t>
            </a:r>
            <a:br>
              <a:rPr lang="en-NZ" dirty="0">
                <a:latin typeface="Calibri"/>
                <a:ea typeface="+mn-ea"/>
                <a:cs typeface="Calibri"/>
              </a:rPr>
            </a:br>
            <a:endParaRPr lang="en-NZ" dirty="0">
              <a:ea typeface="+mn-ea"/>
              <a:cs typeface="Calibri"/>
            </a:endParaRPr>
          </a:p>
          <a:p>
            <a:pPr marL="342900">
              <a:buClr>
                <a:srgbClr val="F27029"/>
              </a:buClr>
              <a:buAutoNum type="arabicPeriod"/>
            </a:pPr>
            <a:r>
              <a:rPr lang="en-NZ" dirty="0">
                <a:latin typeface="Calibri"/>
                <a:ea typeface="+mn-ea"/>
                <a:cs typeface="Calibri"/>
              </a:rPr>
              <a:t>What do you need to know before investing in shares? </a:t>
            </a:r>
            <a:endParaRPr lang="en-NZ" dirty="0">
              <a:ea typeface="+mn-ea"/>
            </a:endParaRPr>
          </a:p>
        </p:txBody>
      </p:sp>
      <p:sp>
        <p:nvSpPr>
          <p:cNvPr id="7" name="Slide Number Placeholder 6"/>
          <p:cNvSpPr>
            <a:spLocks noGrp="1"/>
          </p:cNvSpPr>
          <p:nvPr>
            <p:ph type="sldNum" sz="quarter" idx="4"/>
          </p:nvPr>
        </p:nvSpPr>
        <p:spPr>
          <a:xfrm>
            <a:off x="176934" y="6423025"/>
            <a:ext cx="2743200" cy="3056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58797-97CF-F443-8EAB-3640D9F5A3FE}" type="slidenum">
              <a:rPr kumimoji="0" lang="en-US" sz="1200" b="1" i="0" u="none" strike="noStrike" kern="1200" cap="none" spc="0" normalizeH="0" baseline="0" noProof="0" smtClean="0">
                <a:ln>
                  <a:noFill/>
                </a:ln>
                <a:solidFill>
                  <a:srgbClr val="F27029"/>
                </a:solidFill>
                <a:effectLst/>
                <a:uLnTx/>
                <a:uFillTx/>
                <a:latin typeface="Century Gothic" charset="0"/>
              </a:rPr>
              <a:pPr marL="0" marR="0" lvl="0" indent="0" algn="l" defTabSz="914400" rtl="0" eaLnBrk="1" fontAlgn="auto" latinLnBrk="0" hangingPunct="1">
                <a:lnSpc>
                  <a:spcPct val="100000"/>
                </a:lnSpc>
                <a:spcBef>
                  <a:spcPts val="0"/>
                </a:spcBef>
                <a:spcAft>
                  <a:spcPts val="0"/>
                </a:spcAft>
                <a:buClrTx/>
                <a:buSzTx/>
                <a:buFontTx/>
                <a:buNone/>
                <a:tabLst/>
                <a:defRPr/>
              </a:pPr>
              <a:t>3</a:t>
            </a:fld>
            <a:r>
              <a:rPr kumimoji="0" lang="en-US" sz="1200" b="1" i="0" u="none" strike="noStrike" kern="1200" cap="none" spc="0" normalizeH="0" baseline="0" noProof="0">
                <a:ln>
                  <a:noFill/>
                </a:ln>
                <a:solidFill>
                  <a:srgbClr val="F27029"/>
                </a:solidFill>
                <a:effectLst/>
                <a:uLnTx/>
                <a:uFillTx/>
                <a:latin typeface="Century Gothic" charset="0"/>
              </a:rPr>
              <a:t>  </a:t>
            </a:r>
          </a:p>
        </p:txBody>
      </p:sp>
      <p:pic>
        <p:nvPicPr>
          <p:cNvPr id="1026" name="Picture 2" descr="See the source image">
            <a:extLst>
              <a:ext uri="{FF2B5EF4-FFF2-40B4-BE49-F238E27FC236}">
                <a16:creationId xmlns:a16="http://schemas.microsoft.com/office/drawing/2014/main" id="{1B7213F8-C83A-49B6-8A0A-5E8332234F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49" b="27119"/>
          <a:stretch/>
        </p:blipFill>
        <p:spPr bwMode="auto">
          <a:xfrm>
            <a:off x="8414962" y="252504"/>
            <a:ext cx="2509332" cy="120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EA65-FC99-40FD-B98E-20DD49F67CDF}"/>
              </a:ext>
            </a:extLst>
          </p:cNvPr>
          <p:cNvSpPr>
            <a:spLocks noGrp="1"/>
          </p:cNvSpPr>
          <p:nvPr>
            <p:ph type="title"/>
          </p:nvPr>
        </p:nvSpPr>
        <p:spPr>
          <a:xfrm>
            <a:off x="838200" y="704078"/>
            <a:ext cx="10515600" cy="833388"/>
          </a:xfrm>
        </p:spPr>
        <p:txBody>
          <a:bodyPr>
            <a:normAutofit fontScale="90000"/>
          </a:bodyPr>
          <a:lstStyle/>
          <a:p>
            <a:r>
              <a:rPr lang="en-US" sz="3300" dirty="0">
                <a:latin typeface="Calibri" panose="020F0502020204030204" pitchFamily="34" charset="0"/>
                <a:cs typeface="Calibri" panose="020F0502020204030204" pitchFamily="34" charset="0"/>
              </a:rPr>
              <a:t>SECTION 1: </a:t>
            </a:r>
            <a:r>
              <a:rPr lang="en-US" sz="3300" b="1" dirty="0">
                <a:solidFill>
                  <a:srgbClr val="F27029"/>
                </a:solidFill>
                <a:latin typeface="Brandon Grotesque" panose="020B0503020203060202" pitchFamily="34" charset="77"/>
              </a:rPr>
              <a:t>WHAT ARE SHARES?</a:t>
            </a:r>
            <a:br>
              <a:rPr lang="en-US" sz="3300" dirty="0">
                <a:latin typeface="Calibri" panose="020F0502020204030204" pitchFamily="34" charset="0"/>
                <a:cs typeface="Calibri" panose="020F0502020204030204" pitchFamily="34" charset="0"/>
              </a:rPr>
            </a:br>
            <a:r>
              <a:rPr lang="en-NZ" sz="2700" dirty="0">
                <a:latin typeface="Calibri" panose="020F0502020204030204" pitchFamily="34" charset="0"/>
                <a:cs typeface="Calibri" panose="020F0502020204030204" pitchFamily="34" charset="0"/>
              </a:rPr>
              <a:t>What do you need to know about shares?</a:t>
            </a:r>
          </a:p>
        </p:txBody>
      </p:sp>
      <p:sp>
        <p:nvSpPr>
          <p:cNvPr id="5" name="Slide Number Placeholder 4">
            <a:extLst>
              <a:ext uri="{FF2B5EF4-FFF2-40B4-BE49-F238E27FC236}">
                <a16:creationId xmlns:a16="http://schemas.microsoft.com/office/drawing/2014/main" id="{B1BA65F9-B681-452C-89F8-A443F3BC2F08}"/>
              </a:ext>
            </a:extLst>
          </p:cNvPr>
          <p:cNvSpPr>
            <a:spLocks noGrp="1"/>
          </p:cNvSpPr>
          <p:nvPr>
            <p:ph type="sldNum" sz="quarter" idx="4"/>
          </p:nvPr>
        </p:nvSpPr>
        <p:spPr/>
        <p:txBody>
          <a:bodyPr/>
          <a:lstStyle/>
          <a:p>
            <a:fld id="{231E6270-9AE5-AA4F-88AC-3EA1BBB1A427}" type="slidenum">
              <a:rPr lang="en-US" smtClean="0"/>
              <a:pPr/>
              <a:t>4</a:t>
            </a:fld>
            <a:endParaRPr lang="en-US" dirty="0"/>
          </a:p>
        </p:txBody>
      </p:sp>
      <p:pic>
        <p:nvPicPr>
          <p:cNvPr id="2050" name="Picture 2" descr="See the source image">
            <a:extLst>
              <a:ext uri="{FF2B5EF4-FFF2-40B4-BE49-F238E27FC236}">
                <a16:creationId xmlns:a16="http://schemas.microsoft.com/office/drawing/2014/main" id="{B3A606C4-5BB4-479E-97BC-A43BAD22B1B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08719" y="674896"/>
            <a:ext cx="1776405" cy="49094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5BE9D02E-1DE3-4913-982C-CAA8A4891FFF}"/>
              </a:ext>
            </a:extLst>
          </p:cNvPr>
          <p:cNvSpPr txBox="1">
            <a:spLocks/>
          </p:cNvSpPr>
          <p:nvPr/>
        </p:nvSpPr>
        <p:spPr>
          <a:xfrm>
            <a:off x="838200" y="1566648"/>
            <a:ext cx="9703085" cy="4357697"/>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r>
              <a:rPr lang="en-NZ" sz="1750" dirty="0">
                <a:latin typeface="+mn-lt"/>
              </a:rPr>
              <a:t>It is important to understand a few key words that are used a lot when talking about shares. </a:t>
            </a:r>
          </a:p>
          <a:p>
            <a:pPr>
              <a:lnSpc>
                <a:spcPct val="100000"/>
              </a:lnSpc>
              <a:buClr>
                <a:srgbClr val="F27029"/>
              </a:buClr>
            </a:pPr>
            <a:r>
              <a:rPr lang="en-NZ" b="1" dirty="0">
                <a:latin typeface="Calibri"/>
                <a:ea typeface="+mn-ea"/>
                <a:cs typeface="Calibri"/>
              </a:rPr>
              <a:t>Capital gains</a:t>
            </a:r>
            <a:br>
              <a:rPr lang="en-NZ" b="1" dirty="0">
                <a:latin typeface="Calibri"/>
                <a:ea typeface="+mn-ea"/>
                <a:cs typeface="Calibri"/>
              </a:rPr>
            </a:br>
            <a:r>
              <a:rPr lang="en-NZ" dirty="0">
                <a:latin typeface="Calibri"/>
                <a:ea typeface="+mn-ea"/>
                <a:cs typeface="Calibri"/>
              </a:rPr>
              <a:t>One way to make money from shares is through capital gains. This is where you sell a share for more than you paid for it, but this doesn’t always happen. The value of shares go up and down depending on the company's performance and the economic situation in general. and how lo</a:t>
            </a:r>
          </a:p>
          <a:p>
            <a:pPr>
              <a:lnSpc>
                <a:spcPct val="100000"/>
              </a:lnSpc>
              <a:buClr>
                <a:srgbClr val="F27029"/>
              </a:buClr>
            </a:pPr>
            <a:r>
              <a:rPr lang="en-NZ" b="1" dirty="0">
                <a:latin typeface="Calibri"/>
                <a:ea typeface="+mn-ea"/>
                <a:cs typeface="Calibri"/>
              </a:rPr>
              <a:t>Dividends</a:t>
            </a:r>
            <a:br>
              <a:rPr lang="en-NZ" dirty="0">
                <a:latin typeface="Calibri"/>
                <a:ea typeface="+mn-ea"/>
                <a:cs typeface="Calibri"/>
              </a:rPr>
            </a:br>
            <a:r>
              <a:rPr lang="en-NZ" dirty="0">
                <a:latin typeface="Calibri"/>
                <a:ea typeface="+mn-ea"/>
                <a:cs typeface="Calibri"/>
              </a:rPr>
              <a:t>These are regular payments made to shareholders as a way of sharing profits. You also make money in shares by receiving these dividends.</a:t>
            </a:r>
            <a:endParaRPr lang="en-NZ" dirty="0">
              <a:ea typeface="+mn-ea"/>
            </a:endParaRPr>
          </a:p>
          <a:p>
            <a:pPr>
              <a:lnSpc>
                <a:spcPct val="100000"/>
              </a:lnSpc>
              <a:buClr>
                <a:srgbClr val="F27029"/>
              </a:buClr>
            </a:pPr>
            <a:r>
              <a:rPr lang="en-NZ" b="1" dirty="0">
                <a:latin typeface="Calibri"/>
                <a:ea typeface="+mn-ea"/>
                <a:cs typeface="Calibri"/>
                <a:hlinkClick r:id="rId3">
                  <a:extLst>
                    <a:ext uri="{A12FA001-AC4F-418D-AE19-62706E023703}">
                      <ahyp:hlinkClr xmlns:ahyp="http://schemas.microsoft.com/office/drawing/2018/hyperlinkcolor" val="tx"/>
                    </a:ext>
                  </a:extLst>
                </a:hlinkClick>
              </a:rPr>
              <a:t>New Zealand’s Stock Exchange –</a:t>
            </a:r>
            <a:r>
              <a:rPr lang="en-NZ" b="1" dirty="0" err="1">
                <a:latin typeface="Calibri"/>
                <a:ea typeface="+mn-ea"/>
                <a:cs typeface="Calibri"/>
                <a:hlinkClick r:id="rId3">
                  <a:extLst>
                    <a:ext uri="{A12FA001-AC4F-418D-AE19-62706E023703}">
                      <ahyp:hlinkClr xmlns:ahyp="http://schemas.microsoft.com/office/drawing/2018/hyperlinkcolor" val="tx"/>
                    </a:ext>
                  </a:extLst>
                </a:hlinkClick>
              </a:rPr>
              <a:t>Te</a:t>
            </a:r>
            <a:r>
              <a:rPr lang="en-NZ" b="1" dirty="0">
                <a:latin typeface="Calibri"/>
                <a:ea typeface="+mn-ea"/>
                <a:cs typeface="Calibri"/>
                <a:hlinkClick r:id="rId3">
                  <a:extLst>
                    <a:ext uri="{A12FA001-AC4F-418D-AE19-62706E023703}">
                      <ahyp:hlinkClr xmlns:ahyp="http://schemas.microsoft.com/office/drawing/2018/hyperlinkcolor" val="tx"/>
                    </a:ext>
                  </a:extLst>
                </a:hlinkClick>
              </a:rPr>
              <a:t> </a:t>
            </a:r>
            <a:r>
              <a:rPr lang="en-NZ" b="1" dirty="0" err="1">
                <a:latin typeface="Calibri"/>
                <a:ea typeface="+mn-ea"/>
                <a:cs typeface="Calibri"/>
                <a:hlinkClick r:id="rId3">
                  <a:extLst>
                    <a:ext uri="{A12FA001-AC4F-418D-AE19-62706E023703}">
                      <ahyp:hlinkClr xmlns:ahyp="http://schemas.microsoft.com/office/drawing/2018/hyperlinkcolor" val="tx"/>
                    </a:ext>
                  </a:extLst>
                </a:hlinkClick>
              </a:rPr>
              <a:t>Paehoko</a:t>
            </a:r>
            <a:r>
              <a:rPr lang="en-NZ" b="1" dirty="0">
                <a:latin typeface="Calibri"/>
                <a:ea typeface="+mn-ea"/>
                <a:cs typeface="Calibri"/>
                <a:hlinkClick r:id="rId3">
                  <a:extLst>
                    <a:ext uri="{A12FA001-AC4F-418D-AE19-62706E023703}">
                      <ahyp:hlinkClr xmlns:ahyp="http://schemas.microsoft.com/office/drawing/2018/hyperlinkcolor" val="tx"/>
                    </a:ext>
                  </a:extLst>
                </a:hlinkClick>
              </a:rPr>
              <a:t> o Aotearoa (NZX) </a:t>
            </a:r>
            <a:br>
              <a:rPr lang="en-NZ" b="1" dirty="0">
                <a:latin typeface="Calibri"/>
                <a:ea typeface="+mn-ea"/>
                <a:cs typeface="Calibri"/>
              </a:rPr>
            </a:br>
            <a:r>
              <a:rPr lang="en-NZ" dirty="0">
                <a:latin typeface="Calibri"/>
                <a:ea typeface="+mn-ea"/>
                <a:cs typeface="Calibri"/>
              </a:rPr>
              <a:t>The national stock exchange of New Zealand provides you with information about New Zealand companies’ current share values. It also shows you short and long-term trend information and news about the </a:t>
            </a:r>
            <a:r>
              <a:rPr lang="en-NZ" dirty="0" err="1">
                <a:latin typeface="Calibri"/>
                <a:ea typeface="+mn-ea"/>
                <a:cs typeface="Calibri"/>
              </a:rPr>
              <a:t>sharemarket</a:t>
            </a:r>
            <a:r>
              <a:rPr lang="en-NZ" dirty="0">
                <a:latin typeface="Calibri"/>
                <a:ea typeface="+mn-ea"/>
                <a:cs typeface="Calibri"/>
              </a:rPr>
              <a:t> and companies listed on it. </a:t>
            </a:r>
          </a:p>
          <a:p>
            <a:pPr>
              <a:lnSpc>
                <a:spcPct val="100000"/>
              </a:lnSpc>
              <a:buClr>
                <a:srgbClr val="F27029"/>
              </a:buClr>
            </a:pPr>
            <a:r>
              <a:rPr lang="en-US" b="1" dirty="0">
                <a:latin typeface="Calibri"/>
                <a:ea typeface="+mn-ea"/>
                <a:cs typeface="Calibri"/>
              </a:rPr>
              <a:t>Long-term investment</a:t>
            </a:r>
            <a:br>
              <a:rPr lang="en-US" dirty="0">
                <a:latin typeface="Calibri"/>
                <a:ea typeface="+mn-ea"/>
                <a:cs typeface="Calibri"/>
              </a:rPr>
            </a:br>
            <a:r>
              <a:rPr lang="en-US" dirty="0">
                <a:latin typeface="Calibri"/>
                <a:ea typeface="+mn-ea"/>
                <a:cs typeface="Calibri"/>
              </a:rPr>
              <a:t>It is important that shares should be considered as a long-term investment. The longer the timeframe, the more you can ride out the ups and downs and the value of investments can grow.</a:t>
            </a:r>
            <a:endParaRPr lang="en-NZ" dirty="0">
              <a:latin typeface="+mn-lt"/>
            </a:endParaRPr>
          </a:p>
        </p:txBody>
      </p:sp>
    </p:spTree>
    <p:extLst>
      <p:ext uri="{BB962C8B-B14F-4D97-AF65-F5344CB8AC3E}">
        <p14:creationId xmlns:p14="http://schemas.microsoft.com/office/powerpoint/2010/main" val="327271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94612"/>
            <a:ext cx="10515600" cy="1325563"/>
          </a:xfrm>
        </p:spPr>
        <p:txBody>
          <a:bodyPr>
            <a:normAutofit/>
          </a:bodyPr>
          <a:lstStyle/>
          <a:p>
            <a:r>
              <a:rPr lang="en-US" sz="3000">
                <a:latin typeface="Brandon Grotesque"/>
              </a:rPr>
              <a:t>SECTION 1: </a:t>
            </a:r>
            <a:r>
              <a:rPr lang="en-US" sz="3000" b="1">
                <a:solidFill>
                  <a:srgbClr val="F27029"/>
                </a:solidFill>
                <a:latin typeface="Brandon Grotesque" panose="020B0503020203060202" pitchFamily="34" charset="77"/>
              </a:rPr>
              <a:t>WHAT ARE SHARES?</a:t>
            </a:r>
            <a:br>
              <a:rPr lang="en-US" sz="3000">
                <a:latin typeface="Brandon Grotesque"/>
              </a:rPr>
            </a:br>
            <a:r>
              <a:rPr lang="en-US" sz="2400">
                <a:latin typeface="Brandon Grotesque"/>
              </a:rPr>
              <a:t>Activity 2 - How do shares work?</a:t>
            </a:r>
          </a:p>
        </p:txBody>
      </p:sp>
      <p:sp>
        <p:nvSpPr>
          <p:cNvPr id="7" name="Slide Number Placeholder 6"/>
          <p:cNvSpPr>
            <a:spLocks noGrp="1"/>
          </p:cNvSpPr>
          <p:nvPr>
            <p:ph type="sldNum" sz="quarter" idx="4"/>
          </p:nvPr>
        </p:nvSpPr>
        <p:spPr>
          <a:xfrm>
            <a:off x="176934" y="6423025"/>
            <a:ext cx="2743200" cy="3056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58797-97CF-F443-8EAB-3640D9F5A3FE}" type="slidenum">
              <a:rPr kumimoji="0" lang="en-US" sz="1200" b="1" i="0" u="none" strike="noStrike" kern="1200" cap="none" spc="0" normalizeH="0" baseline="0" noProof="0" smtClean="0">
                <a:ln>
                  <a:noFill/>
                </a:ln>
                <a:solidFill>
                  <a:srgbClr val="F27029"/>
                </a:solidFill>
                <a:effectLst/>
                <a:uLnTx/>
                <a:uFillTx/>
                <a:latin typeface="Century Gothic" charset="0"/>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US" sz="1200" b="1" i="0" u="none" strike="noStrike" kern="1200" cap="none" spc="0" normalizeH="0" baseline="0" noProof="0">
                <a:ln>
                  <a:noFill/>
                </a:ln>
                <a:solidFill>
                  <a:srgbClr val="F27029"/>
                </a:solidFill>
                <a:effectLst/>
                <a:uLnTx/>
                <a:uFillTx/>
                <a:latin typeface="Century Gothic" charset="0"/>
              </a:rPr>
              <a:t>  </a:t>
            </a:r>
          </a:p>
        </p:txBody>
      </p:sp>
      <p:sp>
        <p:nvSpPr>
          <p:cNvPr id="3" name="Content Placeholder 2">
            <a:extLst>
              <a:ext uri="{FF2B5EF4-FFF2-40B4-BE49-F238E27FC236}">
                <a16:creationId xmlns:a16="http://schemas.microsoft.com/office/drawing/2014/main" id="{4203FBDE-92D3-4500-B47A-F76FB24C3F0F}"/>
              </a:ext>
            </a:extLst>
          </p:cNvPr>
          <p:cNvSpPr>
            <a:spLocks noGrp="1"/>
          </p:cNvSpPr>
          <p:nvPr>
            <p:ph sz="half" idx="1"/>
          </p:nvPr>
        </p:nvSpPr>
        <p:spPr>
          <a:xfrm>
            <a:off x="1063375" y="1706700"/>
            <a:ext cx="10515600" cy="4058340"/>
          </a:xfrm>
        </p:spPr>
        <p:txBody>
          <a:bodyPr vert="horz" lIns="91440" tIns="45720" rIns="91440" bIns="45720" numCol="1" rtlCol="0" anchor="t">
            <a:noAutofit/>
          </a:bodyPr>
          <a:lstStyle/>
          <a:p>
            <a:pPr marL="0" indent="0">
              <a:lnSpc>
                <a:spcPct val="150000"/>
              </a:lnSpc>
              <a:buNone/>
            </a:pPr>
            <a:r>
              <a:rPr lang="en-NZ" dirty="0">
                <a:latin typeface="Calibri"/>
                <a:ea typeface="Century Gothic" panose="020B0502020202020204" pitchFamily="34" charset="0"/>
              </a:rPr>
              <a:t>Now you know what shares are, we will look at how shares work. </a:t>
            </a:r>
            <a:endParaRPr lang="en-NZ" b="1" dirty="0">
              <a:latin typeface="Calibri"/>
              <a:ea typeface="+mn-ea"/>
              <a:cs typeface="Calibri"/>
            </a:endParaRPr>
          </a:p>
          <a:p>
            <a:pPr marL="0" indent="0">
              <a:lnSpc>
                <a:spcPct val="150000"/>
              </a:lnSpc>
              <a:buNone/>
            </a:pPr>
            <a:r>
              <a:rPr lang="en-NZ" sz="1800" dirty="0">
                <a:latin typeface="Calibri"/>
                <a:ea typeface="+mn-ea"/>
                <a:cs typeface="Calibri"/>
              </a:rPr>
              <a:t>Watch the YouTube video ‘</a:t>
            </a:r>
            <a:r>
              <a:rPr lang="en-NZ" sz="1800" b="1" dirty="0">
                <a:latin typeface="Calibri"/>
                <a:ea typeface="+mn-ea"/>
                <a:cs typeface="Calibri"/>
                <a:hlinkClick r:id="rId2">
                  <a:extLst>
                    <a:ext uri="{A12FA001-AC4F-418D-AE19-62706E023703}">
                      <ahyp:hlinkClr xmlns:ahyp="http://schemas.microsoft.com/office/drawing/2018/hyperlinkcolor" val="tx"/>
                    </a:ext>
                  </a:extLst>
                </a:hlinkClick>
              </a:rPr>
              <a:t>What are </a:t>
            </a:r>
            <a:r>
              <a:rPr lang="en-NZ" b="1" dirty="0">
                <a:latin typeface="Calibri"/>
                <a:ea typeface="+mn-ea"/>
                <a:cs typeface="Calibri"/>
                <a:hlinkClick r:id="rId2">
                  <a:extLst>
                    <a:ext uri="{A12FA001-AC4F-418D-AE19-62706E023703}">
                      <ahyp:hlinkClr xmlns:ahyp="http://schemas.microsoft.com/office/drawing/2018/hyperlinkcolor" val="tx"/>
                    </a:ext>
                  </a:extLst>
                </a:hlinkClick>
              </a:rPr>
              <a:t>stocks</a:t>
            </a:r>
            <a:r>
              <a:rPr lang="en-NZ" sz="1800" dirty="0">
                <a:latin typeface="Calibri"/>
                <a:ea typeface="+mn-ea"/>
                <a:cs typeface="Calibri"/>
              </a:rPr>
              <a:t>?’ to understand how shares work in a company. The next questions are about the company featured in this video.</a:t>
            </a:r>
            <a:endParaRPr lang="en-NZ" b="1" dirty="0">
              <a:latin typeface="Calibri"/>
              <a:ea typeface="+mn-ea"/>
              <a:cs typeface="Calibri"/>
            </a:endParaRPr>
          </a:p>
          <a:p>
            <a:pPr marL="342900" indent="-342900">
              <a:lnSpc>
                <a:spcPct val="150000"/>
              </a:lnSpc>
              <a:buClr>
                <a:srgbClr val="F27029"/>
              </a:buClr>
              <a:buAutoNum type="arabicPeriod"/>
            </a:pPr>
            <a:r>
              <a:rPr lang="en-NZ" sz="1800" dirty="0">
                <a:latin typeface="Calibri"/>
                <a:ea typeface="Century Gothic" panose="020B0502020202020204" pitchFamily="34" charset="0"/>
              </a:rPr>
              <a:t>This</a:t>
            </a:r>
            <a:r>
              <a:rPr lang="en-NZ" sz="1800" dirty="0">
                <a:effectLst/>
                <a:latin typeface="Calibri"/>
                <a:ea typeface="Century Gothic" panose="020B0502020202020204" pitchFamily="34" charset="0"/>
              </a:rPr>
              <a:t> company’s capital value was $2.58 million in July 2017 and there were 800,000 shares issued</a:t>
            </a:r>
            <a:r>
              <a:rPr lang="en-NZ" sz="1800" dirty="0">
                <a:latin typeface="Calibri"/>
                <a:ea typeface="Century Gothic" panose="020B0502020202020204" pitchFamily="34" charset="0"/>
              </a:rPr>
              <a:t>. </a:t>
            </a:r>
            <a:br>
              <a:rPr lang="en-NZ" sz="1800" dirty="0">
                <a:latin typeface="Calibri"/>
                <a:ea typeface="Century Gothic" panose="020B0502020202020204" pitchFamily="34" charset="0"/>
              </a:rPr>
            </a:br>
            <a:r>
              <a:rPr lang="en-NZ" sz="1800" b="1" dirty="0">
                <a:latin typeface="Calibri"/>
                <a:ea typeface="Century Gothic" panose="020B0502020202020204" pitchFamily="34" charset="0"/>
              </a:rPr>
              <a:t>Q. How</a:t>
            </a:r>
            <a:r>
              <a:rPr lang="en-NZ" sz="1800" b="1" dirty="0">
                <a:effectLst/>
                <a:latin typeface="Calibri"/>
                <a:ea typeface="Century Gothic" panose="020B0502020202020204" pitchFamily="34" charset="0"/>
              </a:rPr>
              <a:t> much is the value of each share worth in the </a:t>
            </a:r>
            <a:r>
              <a:rPr lang="en-NZ" b="1" dirty="0" err="1">
                <a:latin typeface="Calibri"/>
                <a:ea typeface="Century Gothic" panose="020B0502020202020204" pitchFamily="34" charset="0"/>
              </a:rPr>
              <a:t>sharemarket</a:t>
            </a:r>
            <a:r>
              <a:rPr lang="en-NZ" b="1" dirty="0">
                <a:latin typeface="Calibri"/>
                <a:ea typeface="Century Gothic" panose="020B0502020202020204" pitchFamily="34" charset="0"/>
              </a:rPr>
              <a:t>?</a:t>
            </a:r>
            <a:endParaRPr lang="en-NZ" b="1" dirty="0">
              <a:latin typeface="Calibri"/>
              <a:ea typeface="Century Gothic" panose="020B0502020202020204" pitchFamily="34" charset="0"/>
              <a:cs typeface="Calibri"/>
            </a:endParaRPr>
          </a:p>
          <a:p>
            <a:pPr marL="342900" indent="-342900">
              <a:lnSpc>
                <a:spcPct val="150000"/>
              </a:lnSpc>
              <a:buClr>
                <a:srgbClr val="F27029"/>
              </a:buClr>
              <a:buAutoNum type="arabicPeriod"/>
            </a:pPr>
            <a:r>
              <a:rPr lang="en-NZ" dirty="0">
                <a:latin typeface="Calibri"/>
                <a:ea typeface="Century Gothic" panose="020B0502020202020204" pitchFamily="34" charset="0"/>
              </a:rPr>
              <a:t>The</a:t>
            </a:r>
            <a:r>
              <a:rPr lang="en-NZ" sz="1800" dirty="0">
                <a:effectLst/>
                <a:latin typeface="Calibri"/>
                <a:ea typeface="Century Gothic" panose="020B0502020202020204" pitchFamily="34" charset="0"/>
              </a:rPr>
              <a:t> same company’s capital value has been increased to $5.8 million in</a:t>
            </a:r>
            <a:r>
              <a:rPr lang="en-NZ" sz="1800" dirty="0">
                <a:latin typeface="Calibri"/>
                <a:ea typeface="Century Gothic" panose="020B0502020202020204" pitchFamily="34" charset="0"/>
              </a:rPr>
              <a:t> three</a:t>
            </a:r>
            <a:r>
              <a:rPr lang="en-NZ" sz="1800" dirty="0">
                <a:effectLst/>
                <a:latin typeface="Calibri"/>
                <a:ea typeface="Century Gothic" panose="020B0502020202020204" pitchFamily="34" charset="0"/>
              </a:rPr>
              <a:t> years of time (July 2020). </a:t>
            </a:r>
            <a:br>
              <a:rPr lang="en-NZ" sz="1800" dirty="0">
                <a:effectLst/>
                <a:latin typeface="Calibri"/>
                <a:ea typeface="Century Gothic" panose="020B0502020202020204" pitchFamily="34" charset="0"/>
              </a:rPr>
            </a:br>
            <a:r>
              <a:rPr lang="en-NZ" sz="1800" b="1" dirty="0">
                <a:effectLst/>
                <a:latin typeface="Calibri"/>
                <a:ea typeface="Century Gothic" panose="020B0502020202020204" pitchFamily="34" charset="0"/>
              </a:rPr>
              <a:t>Q. How much is the value of each share now?</a:t>
            </a:r>
            <a:endParaRPr lang="en-NZ" b="1" dirty="0">
              <a:latin typeface="Calibri"/>
              <a:ea typeface="Century Gothic" panose="020B0502020202020204" pitchFamily="34" charset="0"/>
            </a:endParaRPr>
          </a:p>
          <a:p>
            <a:pPr marL="342900" indent="-342900">
              <a:lnSpc>
                <a:spcPct val="150000"/>
              </a:lnSpc>
              <a:buClr>
                <a:srgbClr val="F27029"/>
              </a:buClr>
              <a:buAutoNum type="arabicPeriod"/>
            </a:pPr>
            <a:r>
              <a:rPr lang="en-NZ" sz="1800" dirty="0">
                <a:effectLst/>
                <a:latin typeface="Calibri"/>
                <a:ea typeface="Century Gothic" panose="020B0502020202020204" pitchFamily="34" charset="0"/>
              </a:rPr>
              <a:t>You bought 35 shares of the company in July 2017. </a:t>
            </a:r>
            <a:br>
              <a:rPr lang="en-NZ" sz="1800" dirty="0">
                <a:effectLst/>
                <a:latin typeface="Calibri"/>
                <a:ea typeface="Century Gothic" panose="020B0502020202020204" pitchFamily="34" charset="0"/>
              </a:rPr>
            </a:br>
            <a:r>
              <a:rPr lang="en-NZ" sz="1800" b="1" dirty="0">
                <a:effectLst/>
                <a:latin typeface="Calibri"/>
                <a:ea typeface="Century Gothic" panose="020B0502020202020204" pitchFamily="34" charset="0"/>
              </a:rPr>
              <a:t>Q. </a:t>
            </a:r>
            <a:r>
              <a:rPr lang="en-NZ" sz="1800" b="1" dirty="0">
                <a:latin typeface="Calibri"/>
                <a:ea typeface="Century Gothic" panose="020B0502020202020204" pitchFamily="34" charset="0"/>
              </a:rPr>
              <a:t>How much d</a:t>
            </a:r>
            <a:r>
              <a:rPr lang="en-NZ" sz="1800" b="1" dirty="0">
                <a:effectLst/>
                <a:latin typeface="Calibri"/>
                <a:ea typeface="Century Gothic" panose="020B0502020202020204" pitchFamily="34" charset="0"/>
              </a:rPr>
              <a:t>id you earn in </a:t>
            </a:r>
            <a:r>
              <a:rPr lang="en-NZ" sz="1800" b="1" dirty="0">
                <a:latin typeface="Calibri"/>
                <a:ea typeface="Century Gothic" panose="020B0502020202020204" pitchFamily="34" charset="0"/>
              </a:rPr>
              <a:t>three</a:t>
            </a:r>
            <a:r>
              <a:rPr lang="en-NZ" sz="1800" b="1" dirty="0">
                <a:effectLst/>
                <a:latin typeface="Calibri"/>
                <a:ea typeface="Century Gothic" panose="020B0502020202020204" pitchFamily="34" charset="0"/>
              </a:rPr>
              <a:t> years?</a:t>
            </a:r>
            <a:endParaRPr lang="en-NZ" sz="1800" b="1" dirty="0">
              <a:effectLst/>
              <a:latin typeface="Calibri"/>
              <a:ea typeface="Arial" panose="020B0604020202020204" pitchFamily="34" charset="0"/>
            </a:endParaRPr>
          </a:p>
          <a:p>
            <a:pPr marL="0" indent="0">
              <a:lnSpc>
                <a:spcPct val="150000"/>
              </a:lnSpc>
              <a:buNone/>
            </a:pPr>
            <a:endParaRPr lang="en-NZ" sz="2000" dirty="0"/>
          </a:p>
        </p:txBody>
      </p:sp>
      <p:pic>
        <p:nvPicPr>
          <p:cNvPr id="15" name="Picture 14">
            <a:extLst>
              <a:ext uri="{FF2B5EF4-FFF2-40B4-BE49-F238E27FC236}">
                <a16:creationId xmlns:a16="http://schemas.microsoft.com/office/drawing/2014/main" id="{67872B70-A425-4553-8256-4DED31C1A5DC}"/>
              </a:ext>
            </a:extLst>
          </p:cNvPr>
          <p:cNvPicPr>
            <a:picLocks noChangeAspect="1"/>
          </p:cNvPicPr>
          <p:nvPr/>
        </p:nvPicPr>
        <p:blipFill rotWithShape="1">
          <a:blip r:embed="rId3"/>
          <a:srcRect l="8933" t="21102" r="30646" b="22269"/>
          <a:stretch/>
        </p:blipFill>
        <p:spPr>
          <a:xfrm>
            <a:off x="8766420" y="302596"/>
            <a:ext cx="2229492" cy="1131849"/>
          </a:xfrm>
          <a:prstGeom prst="rect">
            <a:avLst/>
          </a:prstGeom>
        </p:spPr>
      </p:pic>
    </p:spTree>
    <p:extLst>
      <p:ext uri="{BB962C8B-B14F-4D97-AF65-F5344CB8AC3E}">
        <p14:creationId xmlns:p14="http://schemas.microsoft.com/office/powerpoint/2010/main" val="180346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A291-EBD2-4249-8E78-1E6766BD1655}"/>
              </a:ext>
            </a:extLst>
          </p:cNvPr>
          <p:cNvSpPr>
            <a:spLocks noGrp="1"/>
          </p:cNvSpPr>
          <p:nvPr>
            <p:ph type="title"/>
          </p:nvPr>
        </p:nvSpPr>
        <p:spPr/>
        <p:txBody>
          <a:bodyPr>
            <a:normAutofit/>
          </a:bodyPr>
          <a:lstStyle/>
          <a:p>
            <a:r>
              <a:rPr lang="en-US" sz="3300" dirty="0">
                <a:latin typeface="Calibri" panose="020F0502020204030204" pitchFamily="34" charset="0"/>
                <a:cs typeface="Calibri" panose="020F0502020204030204" pitchFamily="34" charset="0"/>
              </a:rPr>
              <a:t>SECTION 1: </a:t>
            </a:r>
            <a:r>
              <a:rPr lang="en-US" sz="3300" b="1" dirty="0">
                <a:solidFill>
                  <a:srgbClr val="F27029"/>
                </a:solidFill>
                <a:latin typeface="Brandon Grotesque" panose="020B0503020203060202" pitchFamily="34" charset="77"/>
              </a:rPr>
              <a:t>WHAT ARE SHARES?</a:t>
            </a:r>
            <a:br>
              <a:rPr lang="en-US" sz="3300" dirty="0">
                <a:latin typeface="Calibri" panose="020F0502020204030204" pitchFamily="34" charset="0"/>
                <a:cs typeface="Calibri" panose="020F0502020204030204" pitchFamily="34" charset="0"/>
              </a:rPr>
            </a:br>
            <a:r>
              <a:rPr lang="en-NZ" sz="2400" dirty="0"/>
              <a:t>Other factors to consider</a:t>
            </a:r>
          </a:p>
        </p:txBody>
      </p:sp>
      <p:sp>
        <p:nvSpPr>
          <p:cNvPr id="3" name="Content Placeholder 2">
            <a:extLst>
              <a:ext uri="{FF2B5EF4-FFF2-40B4-BE49-F238E27FC236}">
                <a16:creationId xmlns:a16="http://schemas.microsoft.com/office/drawing/2014/main" id="{1FD7B338-2876-45C6-A182-A76C8A8E9120}"/>
              </a:ext>
            </a:extLst>
          </p:cNvPr>
          <p:cNvSpPr>
            <a:spLocks noGrp="1"/>
          </p:cNvSpPr>
          <p:nvPr>
            <p:ph sz="half" idx="1"/>
          </p:nvPr>
        </p:nvSpPr>
        <p:spPr>
          <a:xfrm>
            <a:off x="838199" y="1825625"/>
            <a:ext cx="10515600" cy="4058340"/>
          </a:xfrm>
        </p:spPr>
        <p:txBody>
          <a:bodyPr vert="horz" lIns="91440" tIns="45720" rIns="91440" bIns="45720" numCol="1" rtlCol="0" anchor="t">
            <a:normAutofit/>
          </a:bodyPr>
          <a:lstStyle/>
          <a:p>
            <a:pPr>
              <a:buClr>
                <a:srgbClr val="F27029"/>
              </a:buClr>
            </a:pPr>
            <a:r>
              <a:rPr lang="en-NZ" dirty="0">
                <a:latin typeface="+mn-lt"/>
              </a:rPr>
              <a:t>When we invest in shares, we should be thinking about which company seems to be better placed to grow in the future.</a:t>
            </a:r>
          </a:p>
          <a:p>
            <a:pPr>
              <a:buClr>
                <a:srgbClr val="F27029"/>
              </a:buClr>
            </a:pPr>
            <a:r>
              <a:rPr lang="en-NZ" dirty="0">
                <a:latin typeface="+mn-lt"/>
              </a:rPr>
              <a:t>The ‘trend is your friend’, but there are other factors that you need to consider:</a:t>
            </a:r>
            <a:br>
              <a:rPr lang="en-NZ" dirty="0">
                <a:latin typeface="+mn-lt"/>
              </a:rPr>
            </a:br>
            <a:endParaRPr lang="en-NZ" dirty="0">
              <a:latin typeface="+mn-lt"/>
            </a:endParaRPr>
          </a:p>
          <a:p>
            <a:pPr lvl="1">
              <a:buFont typeface="Courier New" panose="02070309020205020404" pitchFamily="49" charset="0"/>
              <a:buChar char="o"/>
            </a:pPr>
            <a:r>
              <a:rPr lang="en-NZ" sz="1800" b="1" dirty="0">
                <a:latin typeface="+mn-lt"/>
              </a:rPr>
              <a:t>Revenue </a:t>
            </a:r>
            <a:r>
              <a:rPr lang="en-NZ" sz="1800" b="1">
                <a:latin typeface="+mn-lt"/>
              </a:rPr>
              <a:t>–</a:t>
            </a:r>
            <a:r>
              <a:rPr lang="en-NZ" sz="1800" b="1" dirty="0">
                <a:latin typeface="+mn-lt"/>
              </a:rPr>
              <a:t> </a:t>
            </a:r>
            <a:r>
              <a:rPr lang="en-NZ" sz="1800" dirty="0">
                <a:latin typeface="+mn-lt"/>
              </a:rPr>
              <a:t>whether the company is bringing in more money from the goods or services they are selling</a:t>
            </a:r>
            <a:endParaRPr lang="en-NZ" sz="1800" b="1" dirty="0">
              <a:latin typeface="+mn-lt"/>
            </a:endParaRPr>
          </a:p>
          <a:p>
            <a:pPr lvl="1">
              <a:buFont typeface="Courier New" panose="02070309020205020404" pitchFamily="49" charset="0"/>
              <a:buChar char="o"/>
            </a:pPr>
            <a:r>
              <a:rPr lang="en-NZ" sz="1800" b="1">
                <a:latin typeface="+mn-lt"/>
              </a:rPr>
              <a:t>Personnel </a:t>
            </a:r>
            <a:r>
              <a:rPr lang="en-NZ" sz="1800" dirty="0">
                <a:latin typeface="+mn-lt"/>
              </a:rPr>
              <a:t>– the key people running the company, and whether they have a track record of growing companies</a:t>
            </a:r>
          </a:p>
          <a:p>
            <a:pPr lvl="1">
              <a:buFont typeface="Courier New" panose="02070309020205020404" pitchFamily="49" charset="0"/>
              <a:buChar char="o"/>
            </a:pPr>
            <a:r>
              <a:rPr lang="en-NZ" sz="1800" b="1" dirty="0">
                <a:latin typeface="+mn-lt"/>
              </a:rPr>
              <a:t>Performance – </a:t>
            </a:r>
            <a:r>
              <a:rPr lang="en-NZ" sz="1800" dirty="0">
                <a:latin typeface="+mn-lt"/>
              </a:rPr>
              <a:t>financial statements give information about a company’s income, expenses, profit, assets, debt, etc.</a:t>
            </a:r>
          </a:p>
          <a:p>
            <a:pPr lvl="1">
              <a:buFont typeface="Courier New" panose="02070309020205020404" pitchFamily="49" charset="0"/>
              <a:buChar char="o"/>
            </a:pPr>
            <a:r>
              <a:rPr lang="en-NZ" sz="1800" b="1" dirty="0">
                <a:latin typeface="+mn-lt"/>
              </a:rPr>
              <a:t>Risk management </a:t>
            </a:r>
            <a:r>
              <a:rPr lang="en-NZ" sz="1800" dirty="0">
                <a:latin typeface="+mn-lt"/>
              </a:rPr>
              <a:t>– understanding a company’s risk management system or framework is also an important thing to look at.</a:t>
            </a:r>
            <a:br>
              <a:rPr lang="en-NZ" sz="1800" dirty="0">
                <a:latin typeface="+mn-lt"/>
              </a:rPr>
            </a:br>
            <a:endParaRPr lang="en-NZ" sz="1800" dirty="0">
              <a:latin typeface="+mn-lt"/>
            </a:endParaRPr>
          </a:p>
          <a:p>
            <a:pPr>
              <a:buClr>
                <a:srgbClr val="F27029"/>
              </a:buClr>
              <a:buFont typeface="Arial" panose="020B0604020202020204" pitchFamily="34" charset="0"/>
              <a:buChar char="•"/>
            </a:pPr>
            <a:r>
              <a:rPr lang="en-NZ">
                <a:latin typeface="+mn-lt"/>
              </a:rPr>
              <a:t>All companies that issue shares publicly must issue an</a:t>
            </a:r>
            <a:r>
              <a:rPr lang="en-NZ" dirty="0">
                <a:latin typeface="+mn-lt"/>
              </a:rPr>
              <a:t> </a:t>
            </a:r>
            <a:r>
              <a:rPr lang="en-NZ" b="1" dirty="0">
                <a:latin typeface="+mn-lt"/>
              </a:rPr>
              <a:t>annual report</a:t>
            </a:r>
            <a:r>
              <a:rPr lang="en-NZ" dirty="0">
                <a:latin typeface="+mn-lt"/>
              </a:rPr>
              <a:t>. The report allows you to find all the information </a:t>
            </a:r>
            <a:r>
              <a:rPr lang="en-NZ">
                <a:latin typeface="+mn-lt"/>
              </a:rPr>
              <a:t>mentioned </a:t>
            </a:r>
            <a:r>
              <a:rPr lang="en-NZ" dirty="0">
                <a:latin typeface="+mn-lt"/>
              </a:rPr>
              <a:t>above</a:t>
            </a:r>
            <a:r>
              <a:rPr lang="en-NZ">
                <a:latin typeface="+mn-lt"/>
              </a:rPr>
              <a:t>,</a:t>
            </a:r>
            <a:r>
              <a:rPr lang="en-NZ" dirty="0">
                <a:latin typeface="+mn-lt"/>
              </a:rPr>
              <a:t> plus other useful information to understand a company.</a:t>
            </a:r>
          </a:p>
        </p:txBody>
      </p:sp>
      <p:sp>
        <p:nvSpPr>
          <p:cNvPr id="5" name="Slide Number Placeholder 4">
            <a:extLst>
              <a:ext uri="{FF2B5EF4-FFF2-40B4-BE49-F238E27FC236}">
                <a16:creationId xmlns:a16="http://schemas.microsoft.com/office/drawing/2014/main" id="{59031034-68BE-48C0-A873-4777FA7F0D9F}"/>
              </a:ext>
            </a:extLst>
          </p:cNvPr>
          <p:cNvSpPr>
            <a:spLocks noGrp="1"/>
          </p:cNvSpPr>
          <p:nvPr>
            <p:ph type="sldNum" sz="quarter" idx="4"/>
          </p:nvPr>
        </p:nvSpPr>
        <p:spPr/>
        <p:txBody>
          <a:bodyPr/>
          <a:lstStyle/>
          <a:p>
            <a:fld id="{231E6270-9AE5-AA4F-88AC-3EA1BBB1A427}" type="slidenum">
              <a:rPr lang="en-US" smtClean="0"/>
              <a:pPr/>
              <a:t>6</a:t>
            </a:fld>
            <a:endParaRPr lang="en-US"/>
          </a:p>
        </p:txBody>
      </p:sp>
    </p:spTree>
    <p:extLst>
      <p:ext uri="{BB962C8B-B14F-4D97-AF65-F5344CB8AC3E}">
        <p14:creationId xmlns:p14="http://schemas.microsoft.com/office/powerpoint/2010/main" val="174068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4BCEC-FBFE-4B6E-B825-E6871CD85657}"/>
              </a:ext>
            </a:extLst>
          </p:cNvPr>
          <p:cNvSpPr>
            <a:spLocks noGrp="1"/>
          </p:cNvSpPr>
          <p:nvPr>
            <p:ph sz="half" idx="1"/>
          </p:nvPr>
        </p:nvSpPr>
        <p:spPr>
          <a:xfrm>
            <a:off x="422966" y="1595036"/>
            <a:ext cx="10515599" cy="4058340"/>
          </a:xfrm>
        </p:spPr>
        <p:txBody>
          <a:bodyPr vert="horz" lIns="91440" tIns="45720" rIns="91440" bIns="45720" numCol="1" rtlCol="0" anchor="t">
            <a:normAutofit/>
          </a:bodyPr>
          <a:lstStyle/>
          <a:p>
            <a:pPr lvl="1">
              <a:lnSpc>
                <a:spcPct val="100000"/>
              </a:lnSpc>
              <a:buClr>
                <a:srgbClr val="F27029"/>
              </a:buClr>
            </a:pPr>
            <a:r>
              <a:rPr lang="en-NZ" sz="1800" dirty="0">
                <a:latin typeface="Calibri"/>
                <a:ea typeface="+mn-ea"/>
                <a:cs typeface="Calibri"/>
              </a:rPr>
              <a:t>It is important to check shares' long-term trends to carefully decide if this is something you want to put your money into. </a:t>
            </a:r>
          </a:p>
          <a:p>
            <a:pPr lvl="1">
              <a:lnSpc>
                <a:spcPct val="100000"/>
              </a:lnSpc>
              <a:buClr>
                <a:srgbClr val="F27029"/>
              </a:buClr>
            </a:pPr>
            <a:r>
              <a:rPr lang="en-US" sz="1800" dirty="0">
                <a:latin typeface="Calibri"/>
                <a:ea typeface="+mn-ea"/>
                <a:cs typeface="Calibri"/>
              </a:rPr>
              <a:t>To identify a long-term trend, a </a:t>
            </a:r>
            <a:r>
              <a:rPr lang="en-US" sz="1800" b="1" dirty="0">
                <a:latin typeface="Calibri"/>
                <a:ea typeface="+mn-ea"/>
                <a:cs typeface="Calibri"/>
              </a:rPr>
              <a:t>trendline</a:t>
            </a:r>
            <a:r>
              <a:rPr lang="en-US" sz="1800" dirty="0">
                <a:latin typeface="Calibri"/>
                <a:ea typeface="+mn-ea"/>
                <a:cs typeface="Calibri"/>
              </a:rPr>
              <a:t> is often used (see below graph). This line shows how the data over a period time has increased or decreased.</a:t>
            </a:r>
          </a:p>
          <a:p>
            <a:pPr lvl="1">
              <a:lnSpc>
                <a:spcPct val="100000"/>
              </a:lnSpc>
              <a:buClr>
                <a:srgbClr val="F27029"/>
              </a:buClr>
            </a:pPr>
            <a:r>
              <a:rPr lang="en-US" sz="1800" dirty="0">
                <a:latin typeface="Calibri"/>
                <a:ea typeface="+mn-ea"/>
                <a:cs typeface="Calibri"/>
              </a:rPr>
              <a:t>A trendline helps investors to understand the current direction of a company’s revenue.</a:t>
            </a:r>
            <a:endParaRPr lang="en-US" sz="1800" strike="sngStrike" dirty="0">
              <a:latin typeface="Calibri"/>
              <a:ea typeface="+mn-ea"/>
              <a:cs typeface="Calibri"/>
            </a:endParaRPr>
          </a:p>
          <a:p>
            <a:pPr lvl="1">
              <a:lnSpc>
                <a:spcPct val="150000"/>
              </a:lnSpc>
              <a:buClr>
                <a:srgbClr val="F27029"/>
              </a:buClr>
            </a:pPr>
            <a:endParaRPr lang="en-US" sz="1800" dirty="0">
              <a:latin typeface="Calibri"/>
              <a:ea typeface="+mn-ea"/>
              <a:cs typeface="Calibri"/>
            </a:endParaRPr>
          </a:p>
        </p:txBody>
      </p:sp>
      <p:sp>
        <p:nvSpPr>
          <p:cNvPr id="5" name="Slide Number Placeholder 4">
            <a:extLst>
              <a:ext uri="{FF2B5EF4-FFF2-40B4-BE49-F238E27FC236}">
                <a16:creationId xmlns:a16="http://schemas.microsoft.com/office/drawing/2014/main" id="{E5CD5D22-E8D0-442A-8BFE-A60BE9F69680}"/>
              </a:ext>
            </a:extLst>
          </p:cNvPr>
          <p:cNvSpPr>
            <a:spLocks noGrp="1"/>
          </p:cNvSpPr>
          <p:nvPr>
            <p:ph type="sldNum" sz="quarter" idx="4"/>
          </p:nvPr>
        </p:nvSpPr>
        <p:spPr/>
        <p:txBody>
          <a:bodyPr/>
          <a:lstStyle/>
          <a:p>
            <a:fld id="{231E6270-9AE5-AA4F-88AC-3EA1BBB1A427}" type="slidenum">
              <a:rPr lang="en-US" smtClean="0"/>
              <a:pPr/>
              <a:t>7</a:t>
            </a:fld>
            <a:endParaRPr lang="en-US"/>
          </a:p>
        </p:txBody>
      </p:sp>
      <p:sp>
        <p:nvSpPr>
          <p:cNvPr id="7" name="Title 1">
            <a:extLst>
              <a:ext uri="{FF2B5EF4-FFF2-40B4-BE49-F238E27FC236}">
                <a16:creationId xmlns:a16="http://schemas.microsoft.com/office/drawing/2014/main" id="{CA314D80-1F9E-478E-9680-2A4927482632}"/>
              </a:ext>
            </a:extLst>
          </p:cNvPr>
          <p:cNvSpPr>
            <a:spLocks noGrp="1"/>
          </p:cNvSpPr>
          <p:nvPr>
            <p:ph type="title"/>
          </p:nvPr>
        </p:nvSpPr>
        <p:spPr>
          <a:xfrm>
            <a:off x="838200" y="704078"/>
            <a:ext cx="10515600" cy="833388"/>
          </a:xfrm>
        </p:spPr>
        <p:txBody>
          <a:bodyPr>
            <a:normAutofit fontScale="90000"/>
          </a:bodyPr>
          <a:lstStyle/>
          <a:p>
            <a:r>
              <a:rPr lang="en-US" sz="3300" dirty="0">
                <a:latin typeface="Calibri"/>
                <a:cs typeface="Calibri"/>
              </a:rPr>
              <a:t>SECTION 2: LONG-TERM TRENDS</a:t>
            </a:r>
            <a:br>
              <a:rPr lang="en-US" sz="3000" dirty="0">
                <a:latin typeface="Calibri"/>
                <a:cs typeface="Calibri"/>
              </a:rPr>
            </a:br>
            <a:r>
              <a:rPr lang="en-US" sz="2700" dirty="0">
                <a:latin typeface="Calibri"/>
                <a:cs typeface="Calibri"/>
              </a:rPr>
              <a:t>Trendline</a:t>
            </a:r>
            <a:endParaRPr lang="en-NZ" sz="2700" dirty="0">
              <a:latin typeface="Calibri" panose="020F0502020204030204" pitchFamily="34" charset="0"/>
              <a:cs typeface="Calibri" panose="020F0502020204030204" pitchFamily="34" charset="0"/>
            </a:endParaRPr>
          </a:p>
        </p:txBody>
      </p:sp>
      <p:sp>
        <p:nvSpPr>
          <p:cNvPr id="9" name="Speech Bubble: Rectangle with Corners Rounded 8">
            <a:extLst>
              <a:ext uri="{FF2B5EF4-FFF2-40B4-BE49-F238E27FC236}">
                <a16:creationId xmlns:a16="http://schemas.microsoft.com/office/drawing/2014/main" id="{B3EC2C31-CBE0-474B-BA70-64AC52D7A876}"/>
              </a:ext>
            </a:extLst>
          </p:cNvPr>
          <p:cNvSpPr/>
          <p:nvPr/>
        </p:nvSpPr>
        <p:spPr>
          <a:xfrm>
            <a:off x="7772400" y="3812789"/>
            <a:ext cx="1283334" cy="445214"/>
          </a:xfrm>
          <a:prstGeom prst="wedgeRoundRectCallout">
            <a:avLst>
              <a:gd name="adj1" fmla="val -72557"/>
              <a:gd name="adj2" fmla="val 99235"/>
              <a:gd name="adj3" fmla="val 16667"/>
            </a:avLst>
          </a:prstGeom>
          <a:noFill/>
          <a:ln>
            <a:solidFill>
              <a:srgbClr val="767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rgbClr val="F27029"/>
                </a:solidFill>
              </a:rPr>
              <a:t>Trendline</a:t>
            </a:r>
          </a:p>
        </p:txBody>
      </p:sp>
      <p:graphicFrame>
        <p:nvGraphicFramePr>
          <p:cNvPr id="8" name="Chart 7">
            <a:extLst>
              <a:ext uri="{FF2B5EF4-FFF2-40B4-BE49-F238E27FC236}">
                <a16:creationId xmlns:a16="http://schemas.microsoft.com/office/drawing/2014/main" id="{CA6437B3-1AE7-45F5-9B98-672B54183075}"/>
              </a:ext>
            </a:extLst>
          </p:cNvPr>
          <p:cNvGraphicFramePr>
            <a:graphicFrameLocks/>
          </p:cNvGraphicFramePr>
          <p:nvPr>
            <p:extLst>
              <p:ext uri="{D42A27DB-BD31-4B8C-83A1-F6EECF244321}">
                <p14:modId xmlns:p14="http://schemas.microsoft.com/office/powerpoint/2010/main" val="1454042715"/>
              </p:ext>
            </p:extLst>
          </p:nvPr>
        </p:nvGraphicFramePr>
        <p:xfrm>
          <a:off x="2725737" y="3624206"/>
          <a:ext cx="5046663" cy="2558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141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4BCEC-FBFE-4B6E-B825-E6871CD85657}"/>
              </a:ext>
            </a:extLst>
          </p:cNvPr>
          <p:cNvSpPr>
            <a:spLocks noGrp="1"/>
          </p:cNvSpPr>
          <p:nvPr>
            <p:ph sz="half" idx="1"/>
          </p:nvPr>
        </p:nvSpPr>
        <p:spPr>
          <a:xfrm>
            <a:off x="838200" y="1439067"/>
            <a:ext cx="10394482" cy="4058340"/>
          </a:xfrm>
        </p:spPr>
        <p:txBody>
          <a:bodyPr>
            <a:normAutofit/>
          </a:bodyPr>
          <a:lstStyle/>
          <a:p>
            <a:pPr marL="0" indent="0">
              <a:lnSpc>
                <a:spcPct val="150000"/>
              </a:lnSpc>
              <a:buClr>
                <a:srgbClr val="F27029"/>
              </a:buClr>
              <a:buNone/>
            </a:pPr>
            <a:r>
              <a:rPr lang="en-US" sz="2000" dirty="0">
                <a:latin typeface="Calibri"/>
                <a:ea typeface="+mn-ea"/>
                <a:cs typeface="Calibri"/>
              </a:rPr>
              <a:t>The following data shows yearly data of Apple’s revenue over the last 10 years period.</a:t>
            </a:r>
          </a:p>
        </p:txBody>
      </p:sp>
      <p:sp>
        <p:nvSpPr>
          <p:cNvPr id="5" name="Slide Number Placeholder 4">
            <a:extLst>
              <a:ext uri="{FF2B5EF4-FFF2-40B4-BE49-F238E27FC236}">
                <a16:creationId xmlns:a16="http://schemas.microsoft.com/office/drawing/2014/main" id="{E5CD5D22-E8D0-442A-8BFE-A60BE9F69680}"/>
              </a:ext>
            </a:extLst>
          </p:cNvPr>
          <p:cNvSpPr>
            <a:spLocks noGrp="1"/>
          </p:cNvSpPr>
          <p:nvPr>
            <p:ph type="sldNum" sz="quarter" idx="4"/>
          </p:nvPr>
        </p:nvSpPr>
        <p:spPr/>
        <p:txBody>
          <a:bodyPr/>
          <a:lstStyle/>
          <a:p>
            <a:fld id="{231E6270-9AE5-AA4F-88AC-3EA1BBB1A427}" type="slidenum">
              <a:rPr lang="en-US" smtClean="0"/>
              <a:pPr/>
              <a:t>8</a:t>
            </a:fld>
            <a:endParaRPr lang="en-US"/>
          </a:p>
        </p:txBody>
      </p:sp>
      <p:sp>
        <p:nvSpPr>
          <p:cNvPr id="7" name="Title 1">
            <a:extLst>
              <a:ext uri="{FF2B5EF4-FFF2-40B4-BE49-F238E27FC236}">
                <a16:creationId xmlns:a16="http://schemas.microsoft.com/office/drawing/2014/main" id="{CA314D80-1F9E-478E-9680-2A4927482632}"/>
              </a:ext>
            </a:extLst>
          </p:cNvPr>
          <p:cNvSpPr>
            <a:spLocks noGrp="1"/>
          </p:cNvSpPr>
          <p:nvPr>
            <p:ph type="title"/>
          </p:nvPr>
        </p:nvSpPr>
        <p:spPr>
          <a:xfrm>
            <a:off x="838200" y="704078"/>
            <a:ext cx="10515600" cy="510808"/>
          </a:xfrm>
        </p:spPr>
        <p:txBody>
          <a:bodyPr>
            <a:noAutofit/>
          </a:bodyPr>
          <a:lstStyle/>
          <a:p>
            <a:br>
              <a:rPr lang="en-US" sz="2400" dirty="0">
                <a:latin typeface="Calibri" panose="020F0502020204030204" pitchFamily="34" charset="0"/>
                <a:cs typeface="Calibri" panose="020F0502020204030204" pitchFamily="34" charset="0"/>
              </a:rPr>
            </a:br>
            <a:r>
              <a:rPr lang="en-US" sz="3000" dirty="0">
                <a:latin typeface="Brandon Grotesque"/>
              </a:rPr>
              <a:t>SECTION 2: </a:t>
            </a:r>
            <a:r>
              <a:rPr lang="en-US" sz="3000" dirty="0">
                <a:latin typeface="Calibri"/>
                <a:cs typeface="Calibri"/>
              </a:rPr>
              <a:t>LONG-TERM TRENDS</a:t>
            </a:r>
            <a:br>
              <a:rPr lang="en-US" sz="3000" dirty="0">
                <a:latin typeface="Brandon Grotesque"/>
              </a:rPr>
            </a:br>
            <a:r>
              <a:rPr lang="en-US" sz="2400" dirty="0">
                <a:latin typeface="Brandon Grotesque"/>
              </a:rPr>
              <a:t>Activity 1 - Plotting trendlines</a:t>
            </a:r>
            <a:endParaRPr lang="en-NZ" sz="2400" dirty="0">
              <a:latin typeface="Calibri" panose="020F0502020204030204" pitchFamily="34" charset="0"/>
              <a:cs typeface="Calibri" panose="020F0502020204030204" pitchFamily="34" charset="0"/>
            </a:endParaRPr>
          </a:p>
        </p:txBody>
      </p:sp>
      <p:graphicFrame>
        <p:nvGraphicFramePr>
          <p:cNvPr id="2" name="Table 3">
            <a:extLst>
              <a:ext uri="{FF2B5EF4-FFF2-40B4-BE49-F238E27FC236}">
                <a16:creationId xmlns:a16="http://schemas.microsoft.com/office/drawing/2014/main" id="{8CC43119-4FAA-44D3-965A-10E2DE89EF03}"/>
              </a:ext>
            </a:extLst>
          </p:cNvPr>
          <p:cNvGraphicFramePr>
            <a:graphicFrameLocks noGrp="1"/>
          </p:cNvGraphicFramePr>
          <p:nvPr>
            <p:extLst>
              <p:ext uri="{D42A27DB-BD31-4B8C-83A1-F6EECF244321}">
                <p14:modId xmlns:p14="http://schemas.microsoft.com/office/powerpoint/2010/main" val="4243142918"/>
              </p:ext>
            </p:extLst>
          </p:nvPr>
        </p:nvGraphicFramePr>
        <p:xfrm>
          <a:off x="959317" y="2164522"/>
          <a:ext cx="2924314" cy="3980416"/>
        </p:xfrm>
        <a:graphic>
          <a:graphicData uri="http://schemas.openxmlformats.org/drawingml/2006/table">
            <a:tbl>
              <a:tblPr firstRow="1" bandRow="1">
                <a:tableStyleId>{5C22544A-7EE6-4342-B048-85BDC9FD1C3A}</a:tableStyleId>
              </a:tblPr>
              <a:tblGrid>
                <a:gridCol w="1462157">
                  <a:extLst>
                    <a:ext uri="{9D8B030D-6E8A-4147-A177-3AD203B41FA5}">
                      <a16:colId xmlns:a16="http://schemas.microsoft.com/office/drawing/2014/main" val="3202260476"/>
                    </a:ext>
                  </a:extLst>
                </a:gridCol>
                <a:gridCol w="1462157">
                  <a:extLst>
                    <a:ext uri="{9D8B030D-6E8A-4147-A177-3AD203B41FA5}">
                      <a16:colId xmlns:a16="http://schemas.microsoft.com/office/drawing/2014/main" val="3813940883"/>
                    </a:ext>
                  </a:extLst>
                </a:gridCol>
              </a:tblGrid>
              <a:tr h="318482">
                <a:tc>
                  <a:txBody>
                    <a:bodyPr/>
                    <a:lstStyle/>
                    <a:p>
                      <a:r>
                        <a:rPr lang="en-NZ" sz="1400" b="0" dirty="0">
                          <a:solidFill>
                            <a:schemeClr val="bg1"/>
                          </a:solidFill>
                        </a:rPr>
                        <a:t>Year</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solidFill>
                      <a:srgbClr val="F27029"/>
                    </a:solidFill>
                  </a:tcPr>
                </a:tc>
                <a:tc>
                  <a:txBody>
                    <a:bodyPr/>
                    <a:lstStyle/>
                    <a:p>
                      <a:r>
                        <a:rPr lang="en-NZ" sz="1400" b="0" dirty="0">
                          <a:solidFill>
                            <a:schemeClr val="bg1"/>
                          </a:solidFill>
                        </a:rPr>
                        <a:t>Annual revenue (Millions of USD)</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solidFill>
                      <a:srgbClr val="F27029"/>
                    </a:solidFill>
                  </a:tcPr>
                </a:tc>
                <a:extLst>
                  <a:ext uri="{0D108BD9-81ED-4DB2-BD59-A6C34878D82A}">
                    <a16:rowId xmlns:a16="http://schemas.microsoft.com/office/drawing/2014/main" val="3893378878"/>
                  </a:ext>
                </a:extLst>
              </a:tr>
              <a:tr h="318482">
                <a:tc>
                  <a:txBody>
                    <a:bodyPr/>
                    <a:lstStyle/>
                    <a:p>
                      <a:r>
                        <a:rPr lang="en-NZ" sz="1400" dirty="0">
                          <a:solidFill>
                            <a:srgbClr val="767A7D"/>
                          </a:solidFill>
                        </a:rPr>
                        <a:t>2010</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$65,225</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173173"/>
                  </a:ext>
                </a:extLst>
              </a:tr>
              <a:tr h="318482">
                <a:tc>
                  <a:txBody>
                    <a:bodyPr/>
                    <a:lstStyle/>
                    <a:p>
                      <a:r>
                        <a:rPr lang="en-NZ" sz="1400" dirty="0">
                          <a:solidFill>
                            <a:srgbClr val="767A7D"/>
                          </a:solidFill>
                        </a:rPr>
                        <a:t>2011</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$108,249</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866511"/>
                  </a:ext>
                </a:extLst>
              </a:tr>
              <a:tr h="318482">
                <a:tc>
                  <a:txBody>
                    <a:bodyPr/>
                    <a:lstStyle/>
                    <a:p>
                      <a:r>
                        <a:rPr lang="en-NZ" sz="1400" dirty="0">
                          <a:solidFill>
                            <a:srgbClr val="767A7D"/>
                          </a:solidFill>
                        </a:rPr>
                        <a:t>2012</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$156,508</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394033"/>
                  </a:ext>
                </a:extLst>
              </a:tr>
              <a:tr h="318482">
                <a:tc>
                  <a:txBody>
                    <a:bodyPr/>
                    <a:lstStyle/>
                    <a:p>
                      <a:r>
                        <a:rPr lang="en-NZ" sz="1400" dirty="0">
                          <a:solidFill>
                            <a:srgbClr val="767A7D"/>
                          </a:solidFill>
                        </a:rPr>
                        <a:t>2013</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$170,910</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534024"/>
                  </a:ext>
                </a:extLst>
              </a:tr>
              <a:tr h="318482">
                <a:tc>
                  <a:txBody>
                    <a:bodyPr/>
                    <a:lstStyle/>
                    <a:p>
                      <a:r>
                        <a:rPr lang="en-NZ" sz="1400" dirty="0">
                          <a:solidFill>
                            <a:srgbClr val="767A7D"/>
                          </a:solidFill>
                        </a:rPr>
                        <a:t>2014</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$182,795</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8948337"/>
                  </a:ext>
                </a:extLst>
              </a:tr>
              <a:tr h="318482">
                <a:tc>
                  <a:txBody>
                    <a:bodyPr/>
                    <a:lstStyle/>
                    <a:p>
                      <a:r>
                        <a:rPr lang="en-NZ" sz="1400" dirty="0">
                          <a:solidFill>
                            <a:srgbClr val="767A7D"/>
                          </a:solidFill>
                        </a:rPr>
                        <a:t>2015</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$233,715</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111310"/>
                  </a:ext>
                </a:extLst>
              </a:tr>
              <a:tr h="318482">
                <a:tc>
                  <a:txBody>
                    <a:bodyPr/>
                    <a:lstStyle/>
                    <a:p>
                      <a:r>
                        <a:rPr lang="en-NZ" sz="1400" dirty="0">
                          <a:solidFill>
                            <a:srgbClr val="767A7D"/>
                          </a:solidFill>
                        </a:rPr>
                        <a:t>2016</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$215,639</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9502204"/>
                  </a:ext>
                </a:extLst>
              </a:tr>
              <a:tr h="318482">
                <a:tc>
                  <a:txBody>
                    <a:bodyPr/>
                    <a:lstStyle/>
                    <a:p>
                      <a:r>
                        <a:rPr lang="en-NZ" sz="1400" dirty="0">
                          <a:solidFill>
                            <a:srgbClr val="767A7D"/>
                          </a:solidFill>
                        </a:rPr>
                        <a:t>2017</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$229,234</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069129"/>
                  </a:ext>
                </a:extLst>
              </a:tr>
              <a:tr h="0">
                <a:tc>
                  <a:txBody>
                    <a:bodyPr/>
                    <a:lstStyle/>
                    <a:p>
                      <a:r>
                        <a:rPr lang="en-NZ" sz="1400" dirty="0">
                          <a:solidFill>
                            <a:srgbClr val="767A7D"/>
                          </a:solidFill>
                        </a:rPr>
                        <a:t>2018</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$265,595</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803328"/>
                  </a:ext>
                </a:extLst>
              </a:tr>
              <a:tr h="198639">
                <a:tc>
                  <a:txBody>
                    <a:bodyPr/>
                    <a:lstStyle/>
                    <a:p>
                      <a:r>
                        <a:rPr lang="en-NZ" sz="1400" dirty="0">
                          <a:solidFill>
                            <a:srgbClr val="767A7D"/>
                          </a:solidFill>
                        </a:rPr>
                        <a:t>2019</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$260,174</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1750881"/>
                  </a:ext>
                </a:extLst>
              </a:tr>
              <a:tr h="0">
                <a:tc>
                  <a:txBody>
                    <a:bodyPr/>
                    <a:lstStyle/>
                    <a:p>
                      <a:r>
                        <a:rPr lang="en-NZ" sz="1400" dirty="0">
                          <a:solidFill>
                            <a:srgbClr val="767A7D"/>
                          </a:solidFill>
                        </a:rPr>
                        <a:t>2020</a:t>
                      </a:r>
                    </a:p>
                  </a:txBody>
                  <a:tcPr>
                    <a:lnL w="12700" cap="flat" cmpd="sng" algn="ctr">
                      <a:noFill/>
                      <a:prstDash val="solid"/>
                      <a:round/>
                      <a:headEnd type="none" w="med" len="med"/>
                      <a:tailEnd type="none" w="med" len="med"/>
                    </a:lnL>
                    <a:lnR w="12700" cap="flat" cmpd="sng" algn="ctr">
                      <a:solidFill>
                        <a:srgbClr val="767A7D"/>
                      </a:solid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a:solidFill>
                            <a:srgbClr val="767A7D"/>
                          </a:solidFill>
                        </a:rPr>
                        <a:t>$274,515</a:t>
                      </a:r>
                    </a:p>
                  </a:txBody>
                  <a:tcPr>
                    <a:lnL w="12700" cap="flat" cmpd="sng" algn="ctr">
                      <a:solidFill>
                        <a:srgbClr val="767A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67A7D"/>
                      </a:solidFill>
                      <a:prstDash val="solid"/>
                      <a:round/>
                      <a:headEnd type="none" w="med" len="med"/>
                      <a:tailEnd type="none" w="med" len="med"/>
                    </a:lnT>
                    <a:lnB w="12700" cap="flat" cmpd="sng" algn="ctr">
                      <a:solidFill>
                        <a:srgbClr val="767A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7918892"/>
                  </a:ext>
                </a:extLst>
              </a:tr>
            </a:tbl>
          </a:graphicData>
        </a:graphic>
      </p:graphicFrame>
      <p:sp>
        <p:nvSpPr>
          <p:cNvPr id="12" name="Content Placeholder 2">
            <a:extLst>
              <a:ext uri="{FF2B5EF4-FFF2-40B4-BE49-F238E27FC236}">
                <a16:creationId xmlns:a16="http://schemas.microsoft.com/office/drawing/2014/main" id="{1BCA3775-B6A7-4DBF-92B4-4712977ABABB}"/>
              </a:ext>
            </a:extLst>
          </p:cNvPr>
          <p:cNvSpPr txBox="1">
            <a:spLocks/>
          </p:cNvSpPr>
          <p:nvPr/>
        </p:nvSpPr>
        <p:spPr>
          <a:xfrm>
            <a:off x="4090148" y="2021454"/>
            <a:ext cx="7105334" cy="405834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a:buChar char="•"/>
              <a:defRPr sz="1800" b="0" i="0" kern="1200">
                <a:solidFill>
                  <a:srgbClr val="767A7D"/>
                </a:solidFill>
                <a:latin typeface="Gotham Light" pitchFamily="2" charset="0"/>
                <a:ea typeface="Gotham Light" pitchFamily="2" charset="0"/>
                <a:cs typeface="Gotham Light" pitchFamily="2" charset="0"/>
              </a:defRPr>
            </a:lvl1pPr>
            <a:lvl2pPr marL="685800" indent="-228600" algn="l" defTabSz="914400" rtl="0" eaLnBrk="1" latinLnBrk="0" hangingPunct="1">
              <a:lnSpc>
                <a:spcPct val="90000"/>
              </a:lnSpc>
              <a:spcBef>
                <a:spcPts val="500"/>
              </a:spcBef>
              <a:buFont typeface="Arial"/>
              <a:buChar char="•"/>
              <a:defRPr sz="1600" b="0" i="0" kern="1200">
                <a:solidFill>
                  <a:srgbClr val="767A7D"/>
                </a:solidFill>
                <a:latin typeface="Gotham Light" pitchFamily="2" charset="0"/>
                <a:ea typeface="Gotham Light" pitchFamily="2" charset="0"/>
                <a:cs typeface="Gotham Light" pitchFamily="2" charset="0"/>
              </a:defRPr>
            </a:lvl2pPr>
            <a:lvl3pPr marL="1143000" indent="-228600" algn="l" defTabSz="914400" rtl="0" eaLnBrk="1" latinLnBrk="0" hangingPunct="1">
              <a:lnSpc>
                <a:spcPct val="90000"/>
              </a:lnSpc>
              <a:spcBef>
                <a:spcPts val="500"/>
              </a:spcBef>
              <a:buFont typeface="Arial"/>
              <a:buChar char="•"/>
              <a:defRPr sz="1400" b="0" i="0" kern="1200">
                <a:solidFill>
                  <a:srgbClr val="767A7D"/>
                </a:solidFill>
                <a:latin typeface="Gotham Light" pitchFamily="2" charset="0"/>
                <a:ea typeface="Gotham Light" pitchFamily="2" charset="0"/>
                <a:cs typeface="Gotham Light" pitchFamily="2" charset="0"/>
              </a:defRPr>
            </a:lvl3pPr>
            <a:lvl4pPr marL="16002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4pPr>
            <a:lvl5pPr marL="2057400" indent="-228600" algn="l" defTabSz="914400" rtl="0" eaLnBrk="1" latinLnBrk="0" hangingPunct="1">
              <a:lnSpc>
                <a:spcPct val="90000"/>
              </a:lnSpc>
              <a:spcBef>
                <a:spcPts val="500"/>
              </a:spcBef>
              <a:buFont typeface="Arial"/>
              <a:buChar char="•"/>
              <a:defRPr sz="1200" b="0" i="0" kern="1200">
                <a:solidFill>
                  <a:srgbClr val="767A7D"/>
                </a:solidFill>
                <a:latin typeface="Gotham Light" pitchFamily="2" charset="0"/>
                <a:ea typeface="Gotham Light" pitchFamily="2" charset="0"/>
                <a:cs typeface="Gotham Light"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Clr>
                <a:srgbClr val="F27029"/>
              </a:buClr>
              <a:buNone/>
            </a:pPr>
            <a:r>
              <a:rPr lang="en-US" b="1" dirty="0">
                <a:solidFill>
                  <a:srgbClr val="F27029"/>
                </a:solidFill>
                <a:latin typeface="Calibri"/>
                <a:ea typeface="+mn-ea"/>
                <a:cs typeface="Calibri"/>
              </a:rPr>
              <a:t>Step 1. </a:t>
            </a:r>
            <a:r>
              <a:rPr lang="en-US" dirty="0">
                <a:latin typeface="Calibri"/>
                <a:ea typeface="+mn-ea"/>
                <a:cs typeface="Calibri"/>
              </a:rPr>
              <a:t>Copy and paste the table in a spreadsheet (e.g. Excel spreadsheet).</a:t>
            </a:r>
          </a:p>
          <a:p>
            <a:pPr marL="0" indent="0">
              <a:lnSpc>
                <a:spcPct val="150000"/>
              </a:lnSpc>
              <a:buClr>
                <a:srgbClr val="F27029"/>
              </a:buClr>
              <a:buNone/>
            </a:pPr>
            <a:r>
              <a:rPr lang="en-US" b="1" dirty="0">
                <a:solidFill>
                  <a:srgbClr val="F27029"/>
                </a:solidFill>
                <a:latin typeface="Calibri"/>
                <a:ea typeface="+mn-ea"/>
                <a:cs typeface="Calibri"/>
              </a:rPr>
              <a:t>Step 2.</a:t>
            </a:r>
            <a:r>
              <a:rPr lang="en-US" b="1" dirty="0">
                <a:latin typeface="Calibri"/>
                <a:ea typeface="+mn-ea"/>
                <a:cs typeface="Calibri"/>
              </a:rPr>
              <a:t> </a:t>
            </a:r>
            <a:r>
              <a:rPr lang="en-US" dirty="0">
                <a:latin typeface="Calibri"/>
                <a:ea typeface="+mn-ea"/>
                <a:cs typeface="Calibri"/>
              </a:rPr>
              <a:t>Create a line graph        using ‘Chart’ from the ‘Insert’ menu.</a:t>
            </a:r>
          </a:p>
          <a:p>
            <a:pPr marL="0" indent="0">
              <a:lnSpc>
                <a:spcPct val="150000"/>
              </a:lnSpc>
              <a:buClr>
                <a:srgbClr val="F27029"/>
              </a:buClr>
              <a:buNone/>
            </a:pPr>
            <a:r>
              <a:rPr lang="en-US" b="1" dirty="0">
                <a:solidFill>
                  <a:srgbClr val="F27029"/>
                </a:solidFill>
                <a:latin typeface="Calibri"/>
                <a:ea typeface="+mn-ea"/>
                <a:cs typeface="Calibri"/>
              </a:rPr>
              <a:t>Step 3. </a:t>
            </a:r>
            <a:r>
              <a:rPr lang="en-US" dirty="0">
                <a:latin typeface="Calibri"/>
                <a:ea typeface="+mn-ea"/>
                <a:cs typeface="Calibri"/>
              </a:rPr>
              <a:t>Add a trendline from ‘Chart Elements’ by selecting the chart and clicking on the + sign on the right-hand side. Select ‘trendline’.</a:t>
            </a:r>
            <a:br>
              <a:rPr lang="en-US" dirty="0">
                <a:latin typeface="Calibri"/>
                <a:ea typeface="+mn-ea"/>
                <a:cs typeface="Calibri"/>
              </a:rPr>
            </a:br>
            <a:endParaRPr lang="en-US" dirty="0">
              <a:latin typeface="Calibri"/>
              <a:ea typeface="+mn-ea"/>
              <a:cs typeface="Calibri"/>
            </a:endParaRPr>
          </a:p>
          <a:p>
            <a:pPr marL="0" indent="0">
              <a:lnSpc>
                <a:spcPct val="100000"/>
              </a:lnSpc>
              <a:buClr>
                <a:srgbClr val="F27029"/>
              </a:buClr>
              <a:buNone/>
            </a:pPr>
            <a:r>
              <a:rPr lang="en-US" b="1" dirty="0">
                <a:latin typeface="Calibri"/>
                <a:ea typeface="+mn-ea"/>
                <a:cs typeface="Calibri"/>
              </a:rPr>
              <a:t>Q. Looking at the trendline, has the overall revenue over the entire period increased or decreased? </a:t>
            </a:r>
            <a:endParaRPr lang="en-US" b="1" dirty="0">
              <a:highlight>
                <a:srgbClr val="FFFF00"/>
              </a:highlight>
              <a:latin typeface="Calibri"/>
              <a:ea typeface="+mn-ea"/>
              <a:cs typeface="Calibri"/>
            </a:endParaRPr>
          </a:p>
        </p:txBody>
      </p:sp>
      <p:pic>
        <p:nvPicPr>
          <p:cNvPr id="6" name="Picture 5">
            <a:extLst>
              <a:ext uri="{FF2B5EF4-FFF2-40B4-BE49-F238E27FC236}">
                <a16:creationId xmlns:a16="http://schemas.microsoft.com/office/drawing/2014/main" id="{C53F8816-7A4E-49D8-9768-BC1D5140E5FA}"/>
              </a:ext>
            </a:extLst>
          </p:cNvPr>
          <p:cNvPicPr>
            <a:picLocks noChangeAspect="1"/>
          </p:cNvPicPr>
          <p:nvPr/>
        </p:nvPicPr>
        <p:blipFill rotWithShape="1">
          <a:blip r:embed="rId2"/>
          <a:srcRect l="45940" t="59935" r="51872" b="36182"/>
          <a:stretch/>
        </p:blipFill>
        <p:spPr>
          <a:xfrm>
            <a:off x="6671958" y="2675350"/>
            <a:ext cx="333652" cy="33365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The Apple logo is (probably) going to start looking a little different |  Creative Bloq">
            <a:extLst>
              <a:ext uri="{FF2B5EF4-FFF2-40B4-BE49-F238E27FC236}">
                <a16:creationId xmlns:a16="http://schemas.microsoft.com/office/drawing/2014/main" id="{914B47BF-404D-4C1C-B294-FE6182D3E6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06" r="18245"/>
          <a:stretch/>
        </p:blipFill>
        <p:spPr bwMode="auto">
          <a:xfrm>
            <a:off x="6096000" y="568902"/>
            <a:ext cx="771084" cy="68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6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860509-0AF3-4475-BA71-F64DAC4ECD2A}"/>
              </a:ext>
            </a:extLst>
          </p:cNvPr>
          <p:cNvSpPr>
            <a:spLocks noGrp="1"/>
          </p:cNvSpPr>
          <p:nvPr>
            <p:ph type="sldNum" sz="quarter" idx="4"/>
          </p:nvPr>
        </p:nvSpPr>
        <p:spPr/>
        <p:txBody>
          <a:bodyPr/>
          <a:lstStyle/>
          <a:p>
            <a:fld id="{231E6270-9AE5-AA4F-88AC-3EA1BBB1A427}" type="slidenum">
              <a:rPr lang="en-US" smtClean="0"/>
              <a:pPr/>
              <a:t>9</a:t>
            </a:fld>
            <a:endParaRPr lang="en-US"/>
          </a:p>
        </p:txBody>
      </p:sp>
      <p:sp>
        <p:nvSpPr>
          <p:cNvPr id="7" name="TextBox 6">
            <a:extLst>
              <a:ext uri="{FF2B5EF4-FFF2-40B4-BE49-F238E27FC236}">
                <a16:creationId xmlns:a16="http://schemas.microsoft.com/office/drawing/2014/main" id="{C556F392-3A03-40EC-AE7E-AB587E2D3CEC}"/>
              </a:ext>
            </a:extLst>
          </p:cNvPr>
          <p:cNvSpPr txBox="1"/>
          <p:nvPr/>
        </p:nvSpPr>
        <p:spPr>
          <a:xfrm>
            <a:off x="1174801" y="1642492"/>
            <a:ext cx="9471060" cy="646331"/>
          </a:xfrm>
          <a:prstGeom prst="rect">
            <a:avLst/>
          </a:prstGeom>
          <a:noFill/>
        </p:spPr>
        <p:txBody>
          <a:bodyPr wrap="square" lIns="91440" tIns="45720" rIns="91440" bIns="45720" anchor="t">
            <a:spAutoFit/>
          </a:bodyPr>
          <a:lstStyle/>
          <a:p>
            <a:r>
              <a:rPr lang="en-NZ" dirty="0">
                <a:solidFill>
                  <a:srgbClr val="767A7D"/>
                </a:solidFill>
              </a:rPr>
              <a:t>To get an idea of how </a:t>
            </a:r>
            <a:r>
              <a:rPr lang="en-NZ" b="1" dirty="0">
                <a:solidFill>
                  <a:srgbClr val="767A7D"/>
                </a:solidFill>
              </a:rPr>
              <a:t>long-term trends </a:t>
            </a:r>
            <a:r>
              <a:rPr lang="en-NZ" dirty="0">
                <a:solidFill>
                  <a:srgbClr val="767A7D"/>
                </a:solidFill>
              </a:rPr>
              <a:t>work, review the following long-term trend graph of the quarterly revenue of NIKE over the last 10 years. </a:t>
            </a:r>
            <a:r>
              <a:rPr lang="en-NZ">
                <a:solidFill>
                  <a:srgbClr val="767A7D"/>
                </a:solidFill>
              </a:rPr>
              <a:t>Questions </a:t>
            </a:r>
            <a:r>
              <a:rPr lang="en-NZ" dirty="0">
                <a:solidFill>
                  <a:srgbClr val="767A7D"/>
                </a:solidFill>
              </a:rPr>
              <a:t>are on the next slide.</a:t>
            </a:r>
            <a:r>
              <a:rPr lang="en-NZ">
                <a:solidFill>
                  <a:srgbClr val="767A7D"/>
                </a:solidFill>
              </a:rPr>
              <a:t> </a:t>
            </a:r>
          </a:p>
        </p:txBody>
      </p:sp>
      <p:sp>
        <p:nvSpPr>
          <p:cNvPr id="11" name="TextBox 10">
            <a:extLst>
              <a:ext uri="{FF2B5EF4-FFF2-40B4-BE49-F238E27FC236}">
                <a16:creationId xmlns:a16="http://schemas.microsoft.com/office/drawing/2014/main" id="{759CD0BB-7D64-4737-A30D-0377B137B49D}"/>
              </a:ext>
            </a:extLst>
          </p:cNvPr>
          <p:cNvSpPr txBox="1"/>
          <p:nvPr/>
        </p:nvSpPr>
        <p:spPr>
          <a:xfrm>
            <a:off x="1174801" y="580663"/>
            <a:ext cx="6096000" cy="923330"/>
          </a:xfrm>
          <a:prstGeom prst="rect">
            <a:avLst/>
          </a:prstGeom>
          <a:noFill/>
        </p:spPr>
        <p:txBody>
          <a:bodyPr wrap="square" lIns="91440" tIns="45720" rIns="91440" bIns="45720" anchor="t">
            <a:spAutoFit/>
          </a:bodyPr>
          <a:lstStyle/>
          <a:p>
            <a:r>
              <a:rPr kumimoji="0" lang="en-US" sz="3000" b="1" i="0" u="none" strike="noStrike" kern="1200" cap="none" spc="0" normalizeH="0" baseline="0" noProof="0">
                <a:ln>
                  <a:noFill/>
                </a:ln>
                <a:solidFill>
                  <a:srgbClr val="F27029"/>
                </a:solidFill>
                <a:effectLst/>
                <a:uLnTx/>
                <a:uFillTx/>
                <a:latin typeface="Brandon Grotesque"/>
              </a:rPr>
              <a:t>SECTION 2: </a:t>
            </a:r>
            <a:r>
              <a:rPr kumimoji="0" lang="en-US" sz="3000" b="1" i="0" u="none" strike="noStrike" kern="1200" cap="none" spc="0" normalizeH="0" baseline="0" noProof="0">
                <a:ln>
                  <a:noFill/>
                </a:ln>
                <a:solidFill>
                  <a:srgbClr val="F27029"/>
                </a:solidFill>
                <a:effectLst/>
                <a:uLnTx/>
                <a:uFillTx/>
                <a:latin typeface="Calibri"/>
                <a:cs typeface="Calibri"/>
              </a:rPr>
              <a:t>LONG-TERM TRENDS</a:t>
            </a:r>
            <a:br>
              <a:rPr lang="en-US" sz="3000" b="1">
                <a:solidFill>
                  <a:srgbClr val="F27029"/>
                </a:solidFill>
                <a:latin typeface="Brandon Grotesque"/>
                <a:cs typeface="Calibri"/>
              </a:rPr>
            </a:br>
            <a:r>
              <a:rPr kumimoji="0" lang="en-US" sz="2400" b="1" i="0" u="none" strike="noStrike" kern="1200" cap="none" spc="0" normalizeH="0" baseline="0" noProof="0">
                <a:ln>
                  <a:noFill/>
                </a:ln>
                <a:solidFill>
                  <a:srgbClr val="F27029"/>
                </a:solidFill>
                <a:effectLst/>
                <a:uLnTx/>
                <a:uFillTx/>
                <a:latin typeface="Brandon Grotesque"/>
              </a:rPr>
              <a:t>Activity 2 – Describing long-term trends</a:t>
            </a:r>
            <a:endParaRPr lang="en-NZ" sz="2400" b="1">
              <a:solidFill>
                <a:srgbClr val="F27029"/>
              </a:solidFill>
              <a:latin typeface="Calibri"/>
              <a:cs typeface="Calibri"/>
            </a:endParaRPr>
          </a:p>
        </p:txBody>
      </p:sp>
      <p:graphicFrame>
        <p:nvGraphicFramePr>
          <p:cNvPr id="8" name="Chart 7">
            <a:extLst>
              <a:ext uri="{FF2B5EF4-FFF2-40B4-BE49-F238E27FC236}">
                <a16:creationId xmlns:a16="http://schemas.microsoft.com/office/drawing/2014/main" id="{909B4AAD-97E5-4F4F-A3DA-58901D76058F}"/>
              </a:ext>
            </a:extLst>
          </p:cNvPr>
          <p:cNvGraphicFramePr>
            <a:graphicFrameLocks/>
          </p:cNvGraphicFramePr>
          <p:nvPr>
            <p:extLst>
              <p:ext uri="{D42A27DB-BD31-4B8C-83A1-F6EECF244321}">
                <p14:modId xmlns:p14="http://schemas.microsoft.com/office/powerpoint/2010/main" val="3199432373"/>
              </p:ext>
            </p:extLst>
          </p:nvPr>
        </p:nvGraphicFramePr>
        <p:xfrm>
          <a:off x="974584" y="2581276"/>
          <a:ext cx="9871493" cy="3002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2528692"/>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FBC374F2-3133-074D-87E6-01376889281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D53C174A-FDD1-034A-BD9E-863FE6F875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duct_x002f_Package xmlns="eb794925-b352-4673-bcf2-bf7cbee4735f" xsi:nil="true"/>
    <Medium xmlns="eb794925-b352-4673-bcf2-bf7cbee4735f">
      <Value>EME</Value>
    </Medium>
    <LearningProgramme xmlns="eb794925-b352-4673-bcf2-bf7cbee4735f">
      <Value>Schools</Value>
    </LearningProgramme>
    <Team xmlns="eb794925-b352-4673-bcf2-bf7cbee4735f">Development</Team>
    <Developmenttype xmlns="eb794925-b352-4673-bcf2-bf7cbee4735f">Resource – activity</Developmenttype>
    <Resourcetype xmlns="eb794925-b352-4673-bcf2-bf7cbee4735f">Student resources</Resource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48FC2AAA50D245B853C3DA5160F14B" ma:contentTypeVersion="15" ma:contentTypeDescription="Create a new document." ma:contentTypeScope="" ma:versionID="7329874156f89e43e35657994e4ca3fe">
  <xsd:schema xmlns:xsd="http://www.w3.org/2001/XMLSchema" xmlns:xs="http://www.w3.org/2001/XMLSchema" xmlns:p="http://schemas.microsoft.com/office/2006/metadata/properties" xmlns:ns2="eb794925-b352-4673-bcf2-bf7cbee4735f" targetNamespace="http://schemas.microsoft.com/office/2006/metadata/properties" ma:root="true" ma:fieldsID="a5a39ca2cb5585e6e0a264a21c8ba067" ns2:_="">
    <xsd:import namespace="eb794925-b352-4673-bcf2-bf7cbee4735f"/>
    <xsd:element name="properties">
      <xsd:complexType>
        <xsd:sequence>
          <xsd:element name="documentManagement">
            <xsd:complexType>
              <xsd:all>
                <xsd:element ref="ns2:LearningProgramme"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Team" minOccurs="0"/>
                <xsd:element ref="ns2:Medium" minOccurs="0"/>
                <xsd:element ref="ns2:Product_x002f_Package" minOccurs="0"/>
                <xsd:element ref="ns2:Resourcetype" minOccurs="0"/>
                <xsd:element ref="ns2:Develop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794925-b352-4673-bcf2-bf7cbee4735f" elementFormDefault="qualified">
    <xsd:import namespace="http://schemas.microsoft.com/office/2006/documentManagement/types"/>
    <xsd:import namespace="http://schemas.microsoft.com/office/infopath/2007/PartnerControls"/>
    <xsd:element name="LearningProgramme" ma:index="8" nillable="true" ma:displayName="Learning Programme" ma:format="Dropdown" ma:internalName="LearningProgramme">
      <xsd:complexType>
        <xsd:complexContent>
          <xsd:extension base="dms:MultiChoice">
            <xsd:sequence>
              <xsd:element name="Value" maxOccurs="unbounded" minOccurs="0" nillable="true">
                <xsd:simpleType>
                  <xsd:restriction base="dms:Choice">
                    <xsd:enumeration value="Community"/>
                    <xsd:enumeration value="Schools"/>
                    <xsd:enumeration value="Work"/>
                    <xsd:enumeration value="Sessions"/>
                    <xsd:enumeration value="General"/>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Team" ma:index="17" nillable="true" ma:displayName="Team" ma:format="Dropdown" ma:internalName="Team">
      <xsd:simpleType>
        <xsd:restriction base="dms:Choice">
          <xsd:enumeration value="Delivery"/>
          <xsd:enumeration value="Development"/>
          <xsd:enumeration value="General"/>
        </xsd:restriction>
      </xsd:simpleType>
    </xsd:element>
    <xsd:element name="Medium" ma:index="18" nillable="true" ma:displayName="Medium" ma:format="Dropdown" ma:internalName="Medium">
      <xsd:complexType>
        <xsd:complexContent>
          <xsd:extension base="dms:MultiChoice">
            <xsd:sequence>
              <xsd:element name="Value" maxOccurs="unbounded" minOccurs="0" nillable="true">
                <xsd:simpleType>
                  <xsd:restriction base="dms:Choice">
                    <xsd:enumeration value="MME"/>
                    <xsd:enumeration value="EME"/>
                  </xsd:restriction>
                </xsd:simpleType>
              </xsd:element>
            </xsd:sequence>
          </xsd:extension>
        </xsd:complexContent>
      </xsd:complexType>
    </xsd:element>
    <xsd:element name="Product_x002f_Package" ma:index="19" nillable="true" ma:displayName="Product/Package" ma:format="Dropdown" ma:internalName="Product_x002f_Package">
      <xsd:simpleType>
        <xsd:restriction base="dms:Choice">
          <xsd:enumeration value="Choice 1"/>
          <xsd:enumeration value="Choice 2"/>
          <xsd:enumeration value="Choice 3"/>
        </xsd:restriction>
      </xsd:simpleType>
    </xsd:element>
    <xsd:element name="Resourcetype" ma:index="21" nillable="true" ma:displayName="Resource type" ma:format="Dropdown" ma:internalName="Resourcetype">
      <xsd:simpleType>
        <xsd:restriction base="dms:Choice">
          <xsd:enumeration value="Assessment"/>
          <xsd:enumeration value="Certificate"/>
          <xsd:enumeration value="Discussion Starter"/>
          <xsd:enumeration value="Glossary"/>
          <xsd:enumeration value="Handout"/>
          <xsd:enumeration value="Poster"/>
          <xsd:enumeration value="Product feedback"/>
          <xsd:enumeration value="Product overview"/>
          <xsd:enumeration value="Research"/>
          <xsd:enumeration value="Student resources"/>
          <xsd:enumeration value="Teaching and learning plan"/>
          <xsd:enumeration value="Brochure"/>
        </xsd:restriction>
      </xsd:simpleType>
    </xsd:element>
    <xsd:element name="Developmenttype" ma:index="22" nillable="true" ma:displayName="Development type" ma:format="Dropdown" ma:internalName="Developmenttype">
      <xsd:simpleType>
        <xsd:restriction base="dms:Choice">
          <xsd:enumeration value="Achievement Standard"/>
          <xsd:enumeration value="Unit Standard"/>
          <xsd:enumeration value="Interactive"/>
          <xsd:enumeration value="Resource - info"/>
          <xsd:enumeration value="Resource – activity"/>
          <xsd:enumeration value="Graphic"/>
          <xsd:enumeration value="Vide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0"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73CA59-C454-4A11-99C7-B9771F60FBDD}">
  <ds:schemaRefs>
    <ds:schemaRef ds:uri="56c97d89-79e6-4a1c-a61a-af816062cc41"/>
    <ds:schemaRef ds:uri="c201923c-65c8-49f7-a915-06898e5c70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b794925-b352-4673-bcf2-bf7cbee4735f"/>
  </ds:schemaRefs>
</ds:datastoreItem>
</file>

<file path=customXml/itemProps2.xml><?xml version="1.0" encoding="utf-8"?>
<ds:datastoreItem xmlns:ds="http://schemas.openxmlformats.org/officeDocument/2006/customXml" ds:itemID="{D37914CE-EE02-4588-B092-ACF550205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794925-b352-4673-bcf2-bf7cbee47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4E4CF9-ECE1-499B-A77F-0D1485133F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10996</TotalTime>
  <Words>1595</Words>
  <Application>Microsoft Office PowerPoint</Application>
  <PresentationFormat>Widescreen</PresentationFormat>
  <Paragraphs>110</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4_Custom Design</vt:lpstr>
      <vt:lpstr>1_Office Theme</vt:lpstr>
      <vt:lpstr>Investing in Shares</vt:lpstr>
      <vt:lpstr>SECTION 1: WHAT ARE SHARES? Key things to understand about shares</vt:lpstr>
      <vt:lpstr>SECTION 1: WHAT ARE SHARES? Activity 1 - Investing in shares basics</vt:lpstr>
      <vt:lpstr>SECTION 1: WHAT ARE SHARES? What do you need to know about shares?</vt:lpstr>
      <vt:lpstr>SECTION 1: WHAT ARE SHARES? Activity 2 - How do shares work?</vt:lpstr>
      <vt:lpstr>SECTION 1: WHAT ARE SHARES? Other factors to consider</vt:lpstr>
      <vt:lpstr>SECTION 2: LONG-TERM TRENDS Trendline</vt:lpstr>
      <vt:lpstr> SECTION 2: LONG-TERM TRENDS Activity 1 - Plotting trendlines</vt:lpstr>
      <vt:lpstr>PowerPoint Presentation</vt:lpstr>
      <vt:lpstr>PowerPoint Presentation</vt:lpstr>
      <vt:lpstr>PowerPoint Presentation</vt:lpstr>
      <vt:lpstr>PowerPoint Presentation</vt:lpstr>
      <vt:lpstr>PowerPoint Presentation</vt:lpstr>
      <vt:lpstr>GROUP PROJECT: Which company should I invest in to make a profit?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Standard Launch</dc:title>
  <dc:creator>Su Min Ahn</dc:creator>
  <cp:lastModifiedBy>Su Min Ahn</cp:lastModifiedBy>
  <cp:revision>40</cp:revision>
  <dcterms:created xsi:type="dcterms:W3CDTF">2021-02-19T00:28:51Z</dcterms:created>
  <dcterms:modified xsi:type="dcterms:W3CDTF">2021-06-25T02:03:28Z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0x0101002548FC2AAA50D245B853C3DA5160F14B</vt:lpwstr>
  </property>
</Properties>
</file>