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58" r:id="rId5"/>
    <p:sldMasterId id="2147483668" r:id="rId6"/>
  </p:sldMasterIdLst>
  <p:notesMasterIdLst>
    <p:notesMasterId r:id="rId21"/>
  </p:notesMasterIdLst>
  <p:handoutMasterIdLst>
    <p:handoutMasterId r:id="rId22"/>
  </p:handoutMasterIdLst>
  <p:sldIdLst>
    <p:sldId id="275" r:id="rId7"/>
    <p:sldId id="280" r:id="rId8"/>
    <p:sldId id="281" r:id="rId9"/>
    <p:sldId id="282" r:id="rId10"/>
    <p:sldId id="285" r:id="rId11"/>
    <p:sldId id="286" r:id="rId12"/>
    <p:sldId id="287" r:id="rId13"/>
    <p:sldId id="290" r:id="rId14"/>
    <p:sldId id="283" r:id="rId15"/>
    <p:sldId id="284" r:id="rId16"/>
    <p:sldId id="288" r:id="rId17"/>
    <p:sldId id="291" r:id="rId18"/>
    <p:sldId id="29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Hartmann" initials="TH" lastIdx="1" clrIdx="0">
    <p:extLst>
      <p:ext uri="{19B8F6BF-5375-455C-9EA6-DF929625EA0E}">
        <p15:presenceInfo xmlns:p15="http://schemas.microsoft.com/office/powerpoint/2012/main" userId="S::tom@retirement.govt.nz::4f950b2d-785d-4247-bd6a-5c64df334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4A8"/>
    <a:srgbClr val="502A75"/>
    <a:srgbClr val="3E4B59"/>
    <a:srgbClr val="F27029"/>
    <a:srgbClr val="226491"/>
    <a:srgbClr val="704C99"/>
    <a:srgbClr val="767A7D"/>
    <a:srgbClr val="197261"/>
    <a:srgbClr val="76B5AD"/>
    <a:srgbClr val="EFE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1D658-C0D9-E746-8EEE-297931E4A9A3}" v="249" dt="2021-07-07T01:56:58.856"/>
    <p1510:client id="{E144E66D-00BA-CAE2-1E15-F4BA044213D2}" v="38" dt="2021-07-07T01:43:20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59"/>
    <p:restoredTop sz="96197"/>
  </p:normalViewPr>
  <p:slideViewPr>
    <p:cSldViewPr snapToGrid="0" snapToObjects="1">
      <p:cViewPr varScale="1">
        <p:scale>
          <a:sx n="78" d="100"/>
          <a:sy n="78" d="100"/>
        </p:scale>
        <p:origin x="168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2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E3B4-5DA2-3C43-A33B-E6C8C84F07B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A46D6-6325-6C4D-B8DF-9F9B0CA0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C309-0977-4546-A42C-5BE5F71F0A2E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577E-8EB4-6743-B6CE-E1AA51161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06ABEB-877E-AD4C-8350-675B32AFA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D2D782-C0BA-D145-96A7-1A04FC515D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8053" y="6109251"/>
            <a:ext cx="1749288" cy="5295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CE16E-4EC8-C749-91B7-17EE3626E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56B11-CCA2-034D-8ED8-ABEA83B6C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11927-A161-464C-84F1-5553C488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276621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1033ED-E5F4-C844-A21C-8DE6720F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3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56B11-CCA2-034D-8ED8-ABEA83B6C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1033ED-E5F4-C844-A21C-8DE6720F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A1C7B9-F0BD-1F41-83FF-3E8F8E6971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3538" y="1160340"/>
            <a:ext cx="5462710" cy="453731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0090C1-F2EA-9445-AD0F-D530FE988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3CB4A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86E031-2536-8A4D-8CF2-318CA99AA8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0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7D629EC6-77A7-8A45-A1A2-7C6432DB0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034" y="0"/>
            <a:ext cx="12192000" cy="6858000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F22CE54-0968-6743-9411-748F66B39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6214" y="0"/>
            <a:ext cx="4925786" cy="3413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D552673-AFC1-B146-89F9-CFA766C6DD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66214" y="3413125"/>
            <a:ext cx="4925786" cy="34448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16F309C-5194-C443-8B61-102CFF1272A8}"/>
              </a:ext>
            </a:extLst>
          </p:cNvPr>
          <p:cNvSpPr txBox="1">
            <a:spLocks/>
          </p:cNvSpPr>
          <p:nvPr userDrawn="1"/>
        </p:nvSpPr>
        <p:spPr>
          <a:xfrm>
            <a:off x="222222" y="6372526"/>
            <a:ext cx="2743200" cy="3056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3AB769-7D1A-594D-BA2C-CE72AA5A2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3CB4A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C888EB-257A-4E4F-86B9-2E92B10A641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2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B493AAF-E994-0647-9B0C-4B55C2B2B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12A771-8DA6-DF41-A9AD-3E8A5A156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9E609E-A62E-914B-B079-52ED2F3B8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5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82E606-6756-1848-8553-122F948A9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73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12A771-8DA6-DF41-A9AD-3E8A5A156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9E609E-A62E-914B-B079-52ED2F3B8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54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231F78D-A5DF-714D-9414-3F2DC2362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26CA87-2AD2-A44C-B872-49C8C57CE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39F1DD-5C7A-C444-BB13-64E53A9922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2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1795A3-3A6C-0F47-944C-11F20465B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4F712D-905E-1F44-AEDB-666744001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C2B33-95B3-5A40-B5C6-9AFA4F9E0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9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E2AD15-C55A-2440-9FB7-5FC6B9712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8B64AB-3CE2-7748-8401-573126903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68B5C7-3F31-B54A-8CAA-C813B15014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2A35C3-44EA-4D4F-83E9-B98D12E3D5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E7AE273-4CE1-D14B-A620-3421B4F11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B96710-383B-F347-A483-4736582129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41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A906F6C-9044-AE47-AF64-E4A346E86E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E7AE273-4CE1-D14B-A620-3421B4F11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B96710-383B-F347-A483-4736582129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43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4DF6E76-7A20-9A45-95C8-6A32CCBF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86595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EBF390-75A6-2743-8A93-86EC5457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3CB4A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DE200B-AE46-F245-B784-2645D23E27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73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7C4A1B5-5B52-FE4A-B198-388210C7C01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7" r:id="rId7"/>
    <p:sldLayoutId id="214748370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3AAFC-F8D9-5D43-A739-3DCCAF8020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5E6B9A-DAE9-8F43-B275-56B0443BE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8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9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5" r:id="rId3"/>
    <p:sldLayoutId id="214748370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C05466-902F-5141-BAF8-2A78A9CA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8054"/>
            <a:ext cx="10515600" cy="1845964"/>
          </a:xfrm>
        </p:spPr>
        <p:txBody>
          <a:bodyPr/>
          <a:lstStyle/>
          <a:p>
            <a:r>
              <a:rPr lang="en-US" dirty="0"/>
              <a:t>Managing </a:t>
            </a:r>
            <a:br>
              <a:rPr lang="en-US" dirty="0"/>
            </a:br>
            <a:r>
              <a:rPr lang="en-US" dirty="0"/>
              <a:t>my money</a:t>
            </a:r>
          </a:p>
        </p:txBody>
      </p:sp>
    </p:spTree>
    <p:extLst>
      <p:ext uri="{BB962C8B-B14F-4D97-AF65-F5344CB8AC3E}">
        <p14:creationId xmlns:p14="http://schemas.microsoft.com/office/powerpoint/2010/main" val="286727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5;p12">
            <a:extLst>
              <a:ext uri="{FF2B5EF4-FFF2-40B4-BE49-F238E27FC236}">
                <a16:creationId xmlns:a16="http://schemas.microsoft.com/office/drawing/2014/main" id="{626BBE8E-5DD0-954A-BDD5-477F740596A2}"/>
              </a:ext>
            </a:extLst>
          </p:cNvPr>
          <p:cNvPicPr preferRelativeResize="0">
            <a:picLocks noGrp="1"/>
          </p:cNvPicPr>
          <p:nvPr>
            <p:ph sz="quarter" idx="11"/>
          </p:nvPr>
        </p:nvPicPr>
        <p:blipFill>
          <a:blip r:embed="rId2">
            <a:alphaModFix/>
          </a:blip>
          <a:stretch>
            <a:fillRect/>
          </a:stretch>
        </p:blipFill>
        <p:spPr>
          <a:xfrm rot="20363784">
            <a:off x="6361271" y="992023"/>
            <a:ext cx="4885886" cy="4885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533A0-D53B-1C4B-B176-191EE55A6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77A092-F092-FA46-8D3D-95060A60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1" y="1632641"/>
            <a:ext cx="6081631" cy="1020379"/>
          </a:xfrm>
        </p:spPr>
        <p:txBody>
          <a:bodyPr/>
          <a:lstStyle/>
          <a:p>
            <a:r>
              <a:rPr lang="en-US" dirty="0"/>
              <a:t>Spending </a:t>
            </a:r>
            <a:r>
              <a:rPr lang="en-US" i="1" dirty="0"/>
              <a:t>more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than is coming in?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A7D6A-82FC-0040-A74C-BB902885CB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2776993"/>
            <a:ext cx="4809422" cy="1946082"/>
          </a:xfrm>
        </p:spPr>
        <p:txBody>
          <a:bodyPr/>
          <a:lstStyle/>
          <a:p>
            <a:r>
              <a:rPr lang="en-US" dirty="0"/>
              <a:t>With a deficit, we need to manage money to see where our money is going. </a:t>
            </a:r>
          </a:p>
          <a:p>
            <a:r>
              <a:rPr lang="en-US" dirty="0"/>
              <a:t>We can also see if there are areas where we can spend less (or earn more).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7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ADD9E-F8E9-3C4C-AD65-B37E86AB4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09DE1-7EF7-074B-8068-E56ABA49996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1027706"/>
            <a:ext cx="5980819" cy="4943724"/>
          </a:xfrm>
        </p:spPr>
        <p:txBody>
          <a:bodyPr/>
          <a:lstStyle/>
          <a:p>
            <a:r>
              <a:rPr lang="en-US" dirty="0"/>
              <a:t>When we have a surplus, we can: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some of it to build an emergency fund so you don’t need to get into debt for unexpected expenses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saving goals. </a:t>
            </a:r>
          </a:p>
          <a:p>
            <a:r>
              <a:rPr lang="en-US" dirty="0"/>
              <a:t>If we find we have a deficit, we can consider these options: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Check for overspending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Reduce high-cost debt first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ways to increase your income.</a:t>
            </a:r>
          </a:p>
          <a:p>
            <a:endParaRPr lang="en-US" dirty="0"/>
          </a:p>
        </p:txBody>
      </p:sp>
      <p:pic>
        <p:nvPicPr>
          <p:cNvPr id="6" name="Google Shape;126;p16">
            <a:extLst>
              <a:ext uri="{FF2B5EF4-FFF2-40B4-BE49-F238E27FC236}">
                <a16:creationId xmlns:a16="http://schemas.microsoft.com/office/drawing/2014/main" id="{57ECF8E8-2CCF-0E41-B752-D2A505459056}"/>
              </a:ext>
            </a:extLst>
          </p:cNvPr>
          <p:cNvPicPr preferRelativeResize="0">
            <a:picLocks noGrp="1"/>
          </p:cNvPicPr>
          <p:nvPr>
            <p:ph sz="quarter" idx="1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5614" y="937827"/>
            <a:ext cx="3023506" cy="453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83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6096-A9F3-624D-A403-A70231DE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2050601"/>
            <a:ext cx="9771036" cy="2020467"/>
          </a:xfrm>
        </p:spPr>
        <p:txBody>
          <a:bodyPr/>
          <a:lstStyle/>
          <a:p>
            <a:r>
              <a:rPr lang="en-US" dirty="0"/>
              <a:t>After deciding how we want to manage our money we need to track how it’s working in reality. </a:t>
            </a:r>
            <a:br>
              <a:rPr lang="en-US" dirty="0"/>
            </a:br>
            <a:r>
              <a:rPr lang="en-US" dirty="0"/>
              <a:t>We can keep a spending diary or use an online tool or smartphone app. We can then make adjustments as needed.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BE54E-8301-C747-8CFE-0841A043E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9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305B-D50D-7249-BB09-B333E15A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61" y="2233907"/>
            <a:ext cx="10356878" cy="1940954"/>
          </a:xfrm>
        </p:spPr>
        <p:txBody>
          <a:bodyPr/>
          <a:lstStyle/>
          <a:p>
            <a:r>
              <a:rPr lang="en-US" dirty="0"/>
              <a:t>It’s important to seek help whenever you need it. 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MoneyTalks</a:t>
            </a:r>
            <a:r>
              <a:rPr lang="en-US" dirty="0"/>
              <a:t> helpline (0800 345 123) can help you find local budgeting services and financial mentors.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14B416-B191-1C46-A6D9-A00C22B05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9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9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29E18-26BA-E84E-8082-A3388B858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A35C0A-CD33-A641-8F51-5CDFDE9C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569" y="1600835"/>
            <a:ext cx="5159279" cy="1020379"/>
          </a:xfrm>
        </p:spPr>
        <p:txBody>
          <a:bodyPr/>
          <a:lstStyle/>
          <a:p>
            <a:r>
              <a:rPr lang="en-US" dirty="0"/>
              <a:t>Managing my money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413D1-E9C1-7140-BB60-381A0CBAF29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05570" y="2745187"/>
            <a:ext cx="4801470" cy="1500187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Actively managing my money means regularly looking at my income and tracking where I'm spending 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A hand holding a cellphone&#10;&#10;Description automatically generated">
            <a:extLst>
              <a:ext uri="{FF2B5EF4-FFF2-40B4-BE49-F238E27FC236}">
                <a16:creationId xmlns:a16="http://schemas.microsoft.com/office/drawing/2014/main" id="{3F4186A1-8E09-F748-BC20-9557E2AE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33" y="960751"/>
            <a:ext cx="7386762" cy="58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BD55-56F5-7143-A607-15C3FF04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2519728"/>
            <a:ext cx="9778987" cy="1511584"/>
          </a:xfrm>
        </p:spPr>
        <p:txBody>
          <a:bodyPr/>
          <a:lstStyle/>
          <a:p>
            <a:r>
              <a:rPr lang="en-US" dirty="0"/>
              <a:t>To manage money well, there are different options that may better suit different money styles or personal situations.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3393C-4825-2043-97BA-8934DFCEB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7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7;p10">
            <a:extLst>
              <a:ext uri="{FF2B5EF4-FFF2-40B4-BE49-F238E27FC236}">
                <a16:creationId xmlns:a16="http://schemas.microsoft.com/office/drawing/2014/main" id="{C25D6B02-FEA8-0943-A231-329C12CDAD1B}"/>
              </a:ext>
            </a:extLst>
          </p:cNvPr>
          <p:cNvPicPr preferRelativeResize="0">
            <a:picLocks noGrp="1"/>
          </p:cNvPicPr>
          <p:nvPr>
            <p:ph sz="quarter" idx="11"/>
          </p:nvPr>
        </p:nvPicPr>
        <p:blipFill rotWithShape="1">
          <a:blip r:embed="rId2">
            <a:alphaModFix/>
          </a:blip>
          <a:srcRect t="8867" r="12916" b="6521"/>
          <a:stretch/>
        </p:blipFill>
        <p:spPr>
          <a:xfrm>
            <a:off x="6249726" y="938253"/>
            <a:ext cx="4532243" cy="4905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C43FE-C240-7144-9365-E41CCE2E1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E18936-142A-F644-AFE9-94AEDD91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1" y="1465664"/>
            <a:ext cx="5000253" cy="1020379"/>
          </a:xfrm>
        </p:spPr>
        <p:txBody>
          <a:bodyPr/>
          <a:lstStyle/>
          <a:p>
            <a:r>
              <a:rPr lang="en-US"/>
              <a:t>Managing my </a:t>
            </a:r>
            <a:r>
              <a:rPr lang="en-US" dirty="0"/>
              <a:t>money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FDE04-EDD1-5D46-8582-AD5CF74EE7B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1" y="2610016"/>
            <a:ext cx="5389867" cy="1500187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Managing money well can make a big difference: feeling in control and being able to plan ahead, instead of always wondering where the money went and having difficulty between paydays.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7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AB6F-DACD-7D41-9832-28242220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2305879"/>
            <a:ext cx="9190591" cy="2596936"/>
          </a:xfrm>
        </p:spPr>
        <p:txBody>
          <a:bodyPr/>
          <a:lstStyle/>
          <a:p>
            <a:r>
              <a:rPr lang="en-US" dirty="0"/>
              <a:t>A budget is one tool that can help to manage money. It’s basically a spending plan.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needs to be accurate, or it won’t work.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1B82F-DFE0-8E41-967F-29E0D2DCF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9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46EB38-5C15-5F4B-969E-DB5F4435C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014BBB-676F-AB4D-9E6C-B9DA4B70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901121"/>
            <a:ext cx="4149582" cy="1020379"/>
          </a:xfrm>
        </p:spPr>
        <p:txBody>
          <a:bodyPr/>
          <a:lstStyle/>
          <a:p>
            <a:r>
              <a:rPr lang="en-US" dirty="0"/>
              <a:t>Building a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71EF5-1A65-C04A-A223-F3D61DB31D3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1" y="2045473"/>
            <a:ext cx="5536008" cy="3520441"/>
          </a:xfrm>
        </p:spPr>
        <p:txBody>
          <a:bodyPr/>
          <a:lstStyle/>
          <a:p>
            <a:r>
              <a:rPr lang="en-US" dirty="0"/>
              <a:t>Here’s what we need: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record of day-to-day spending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Regular expenses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list of annual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Savings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A895B3-1A57-264D-AA47-FAA3D750C78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377662" y="964600"/>
            <a:ext cx="4924650" cy="49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9390-01F4-B24D-BF6B-775349CD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3" y="2281189"/>
            <a:ext cx="8920246" cy="1622902"/>
          </a:xfrm>
        </p:spPr>
        <p:txBody>
          <a:bodyPr/>
          <a:lstStyle/>
          <a:p>
            <a:r>
              <a:rPr lang="en-US" dirty="0"/>
              <a:t>To manage our money effectively, we add up how much money is coming in (our income), and how much is going out (our spending), then work out the difference.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70F9B-A62C-A144-B790-7CB0DA939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3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6DDD0-3777-4A42-B185-E02A883D9D3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1695616"/>
            <a:ext cx="4149582" cy="1500187"/>
          </a:xfrm>
        </p:spPr>
        <p:txBody>
          <a:bodyPr/>
          <a:lstStyle/>
          <a:p>
            <a:r>
              <a:rPr lang="en-US" dirty="0"/>
              <a:t>The result is either money left over (a surplus) or not enough money to cover our spending (a deficit). </a:t>
            </a:r>
          </a:p>
          <a:p>
            <a:r>
              <a:rPr lang="en-US" dirty="0"/>
              <a:t>The aim is to get a surplus so we have some money left to save for our goals or pay off debt more quickly.</a:t>
            </a:r>
          </a:p>
        </p:txBody>
      </p:sp>
      <p:pic>
        <p:nvPicPr>
          <p:cNvPr id="6" name="Google Shape;141;p18">
            <a:extLst>
              <a:ext uri="{FF2B5EF4-FFF2-40B4-BE49-F238E27FC236}">
                <a16:creationId xmlns:a16="http://schemas.microsoft.com/office/drawing/2014/main" id="{8380503F-5F78-D347-A11B-162657EF46E1}"/>
              </a:ext>
            </a:extLst>
          </p:cNvPr>
          <p:cNvPicPr preferRelativeResize="0">
            <a:picLocks noGrp="1"/>
          </p:cNvPicPr>
          <p:nvPr>
            <p:ph type="pic" sz="quarter" idx="11"/>
          </p:nvPr>
        </p:nvPicPr>
        <p:blipFill>
          <a:blip r:embed="rId2">
            <a:alphaModFix/>
          </a:blip>
          <a:srcRect l="1911" r="1911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8" name="Google Shape;143;p18">
            <a:extLst>
              <a:ext uri="{FF2B5EF4-FFF2-40B4-BE49-F238E27FC236}">
                <a16:creationId xmlns:a16="http://schemas.microsoft.com/office/drawing/2014/main" id="{9D43A4A1-D0FF-0C42-A1EA-CFF2CF6BAD13}"/>
              </a:ext>
            </a:extLst>
          </p:cNvPr>
          <p:cNvPicPr preferRelativeResize="0">
            <a:picLocks noGrp="1"/>
          </p:cNvPicPr>
          <p:nvPr>
            <p:ph type="pic" sz="quarter" idx="12"/>
          </p:nvPr>
        </p:nvPicPr>
        <p:blipFill>
          <a:blip r:embed="rId3">
            <a:alphaModFix/>
          </a:blip>
          <a:srcRect l="2354" r="2354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56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A23E8-14AF-274A-BDCC-1565CF2DB8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2928068"/>
            <a:ext cx="5445526" cy="2844579"/>
          </a:xfrm>
        </p:spPr>
        <p:txBody>
          <a:bodyPr/>
          <a:lstStyle/>
          <a:p>
            <a:r>
              <a:rPr lang="en-US" dirty="0"/>
              <a:t>With a surplus, we need to work out how much we can save each payday. </a:t>
            </a:r>
          </a:p>
          <a:p>
            <a:r>
              <a:rPr lang="en-US" dirty="0"/>
              <a:t>This is called ‘paying yourself first’.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oogle Shape;86;p11">
            <a:extLst>
              <a:ext uri="{FF2B5EF4-FFF2-40B4-BE49-F238E27FC236}">
                <a16:creationId xmlns:a16="http://schemas.microsoft.com/office/drawing/2014/main" id="{F30C6023-983D-5848-ACC8-7CB9B7B30CC4}"/>
              </a:ext>
            </a:extLst>
          </p:cNvPr>
          <p:cNvPicPr preferRelativeResize="0">
            <a:picLocks noGrp="1"/>
          </p:cNvPicPr>
          <p:nvPr>
            <p:ph type="pic" sz="quarter" idx="11"/>
          </p:nvPr>
        </p:nvPicPr>
        <p:blipFill>
          <a:blip r:embed="rId2">
            <a:alphaModFix/>
          </a:blip>
          <a:srcRect l="1911" r="1911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8" name="Google Shape;85;p11">
            <a:extLst>
              <a:ext uri="{FF2B5EF4-FFF2-40B4-BE49-F238E27FC236}">
                <a16:creationId xmlns:a16="http://schemas.microsoft.com/office/drawing/2014/main" id="{9C84322B-FD73-7C45-B13A-30962C393178}"/>
              </a:ext>
            </a:extLst>
          </p:cNvPr>
          <p:cNvPicPr preferRelativeResize="0">
            <a:picLocks noGrp="1"/>
          </p:cNvPicPr>
          <p:nvPr>
            <p:ph type="pic" sz="quarter" idx="12"/>
          </p:nvPr>
        </p:nvPicPr>
        <p:blipFill>
          <a:blip r:embed="rId3">
            <a:alphaModFix/>
          </a:blip>
          <a:srcRect l="2354" r="2354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23A8A60E-EB84-944F-938C-C24DFA48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1" y="1728058"/>
            <a:ext cx="5381917" cy="1002170"/>
          </a:xfrm>
        </p:spPr>
        <p:txBody>
          <a:bodyPr/>
          <a:lstStyle/>
          <a:p>
            <a:r>
              <a:rPr lang="en-US" dirty="0"/>
              <a:t>Spending </a:t>
            </a:r>
            <a:r>
              <a:rPr lang="en-US" i="1" dirty="0"/>
              <a:t>less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than is coming in?</a:t>
            </a:r>
          </a:p>
        </p:txBody>
      </p:sp>
    </p:spTree>
    <p:extLst>
      <p:ext uri="{BB962C8B-B14F-4D97-AF65-F5344CB8AC3E}">
        <p14:creationId xmlns:p14="http://schemas.microsoft.com/office/powerpoint/2010/main" val="435737933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5252C48D-AE22-D041-B145-BE0F8BA014B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2436DE2D-3974-6043-AB3D-2DDEB406F597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A521B7C7-570D-8E4A-AC81-139A6B5C08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_x002f_Package xmlns="eb794925-b352-4673-bcf2-bf7cbee4735f" xsi:nil="true"/>
    <Medium xmlns="eb794925-b352-4673-bcf2-bf7cbee4735f"/>
    <LearningProgramme xmlns="eb794925-b352-4673-bcf2-bf7cbee4735f"/>
    <Team xmlns="eb794925-b352-4673-bcf2-bf7cbee4735f" xsi:nil="true"/>
    <Developmenttype xmlns="eb794925-b352-4673-bcf2-bf7cbee4735f" xsi:nil="true"/>
    <Resourcetype xmlns="eb794925-b352-4673-bcf2-bf7cbee4735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8FC2AAA50D245B853C3DA5160F14B" ma:contentTypeVersion="15" ma:contentTypeDescription="Create a new document." ma:contentTypeScope="" ma:versionID="7329874156f89e43e35657994e4ca3fe">
  <xsd:schema xmlns:xsd="http://www.w3.org/2001/XMLSchema" xmlns:xs="http://www.w3.org/2001/XMLSchema" xmlns:p="http://schemas.microsoft.com/office/2006/metadata/properties" xmlns:ns2="eb794925-b352-4673-bcf2-bf7cbee4735f" targetNamespace="http://schemas.microsoft.com/office/2006/metadata/properties" ma:root="true" ma:fieldsID="a5a39ca2cb5585e6e0a264a21c8ba067" ns2:_="">
    <xsd:import namespace="eb794925-b352-4673-bcf2-bf7cbee4735f"/>
    <xsd:element name="properties">
      <xsd:complexType>
        <xsd:sequence>
          <xsd:element name="documentManagement">
            <xsd:complexType>
              <xsd:all>
                <xsd:element ref="ns2:LearningProgram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Team" minOccurs="0"/>
                <xsd:element ref="ns2:Medium" minOccurs="0"/>
                <xsd:element ref="ns2:Product_x002f_Package" minOccurs="0"/>
                <xsd:element ref="ns2:Resourcetype" minOccurs="0"/>
                <xsd:element ref="ns2:Develop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94925-b352-4673-bcf2-bf7cbee4735f" elementFormDefault="qualified">
    <xsd:import namespace="http://schemas.microsoft.com/office/2006/documentManagement/types"/>
    <xsd:import namespace="http://schemas.microsoft.com/office/infopath/2007/PartnerControls"/>
    <xsd:element name="LearningProgramme" ma:index="8" nillable="true" ma:displayName="Learning Programme" ma:format="Dropdown" ma:internalName="LearningProgram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ty"/>
                    <xsd:enumeration value="Schools"/>
                    <xsd:enumeration value="Work"/>
                    <xsd:enumeration value="Sessions"/>
                    <xsd:enumeration value="Gener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" ma:index="17" nillable="true" ma:displayName="Team" ma:format="Dropdown" ma:internalName="Team">
      <xsd:simpleType>
        <xsd:restriction base="dms:Choice">
          <xsd:enumeration value="Delivery"/>
          <xsd:enumeration value="Development"/>
          <xsd:enumeration value="General"/>
        </xsd:restriction>
      </xsd:simpleType>
    </xsd:element>
    <xsd:element name="Medium" ma:index="18" nillable="true" ma:displayName="Medium" ma:format="Dropdown" ma:internalName="Mediu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ME"/>
                    <xsd:enumeration value="EME"/>
                  </xsd:restriction>
                </xsd:simpleType>
              </xsd:element>
            </xsd:sequence>
          </xsd:extension>
        </xsd:complexContent>
      </xsd:complexType>
    </xsd:element>
    <xsd:element name="Product_x002f_Package" ma:index="19" nillable="true" ma:displayName="Product/Package" ma:format="Dropdown" ma:internalName="Product_x002f_Packag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Resourcetype" ma:index="21" nillable="true" ma:displayName="Resource type" ma:format="Dropdown" ma:internalName="Resourcetype">
      <xsd:simpleType>
        <xsd:restriction base="dms:Choice">
          <xsd:enumeration value="Assessment"/>
          <xsd:enumeration value="Certificate"/>
          <xsd:enumeration value="Discussion Starter"/>
          <xsd:enumeration value="Glossary"/>
          <xsd:enumeration value="Handout"/>
          <xsd:enumeration value="Poster"/>
          <xsd:enumeration value="Product feedback"/>
          <xsd:enumeration value="Product overview"/>
          <xsd:enumeration value="Research"/>
          <xsd:enumeration value="Student resources"/>
          <xsd:enumeration value="Teaching and learning plan"/>
          <xsd:enumeration value="Brochure"/>
        </xsd:restriction>
      </xsd:simpleType>
    </xsd:element>
    <xsd:element name="Developmenttype" ma:index="22" nillable="true" ma:displayName="Development type" ma:format="Dropdown" ma:internalName="Developmenttype">
      <xsd:simpleType>
        <xsd:restriction base="dms:Choice">
          <xsd:enumeration value="Achievement Standard"/>
          <xsd:enumeration value="Unit Standard"/>
          <xsd:enumeration value="Interactive"/>
          <xsd:enumeration value="Resource - info"/>
          <xsd:enumeration value="Resource – activity"/>
          <xsd:enumeration value="Graphic"/>
          <xsd:enumeration value="Vide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2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8881D2-CA46-442C-BA24-5477706E2D1D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b794925-b352-4673-bcf2-bf7cbee4735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D5D4C6-F6A6-4160-ACC3-1427B1A8AB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560534-A900-486F-861F-D5F38DFFE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794925-b352-4673-bcf2-bf7cbee473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4_Custom Design</Template>
  <TotalTime>445</TotalTime>
  <Words>447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3_Custom Design</vt:lpstr>
      <vt:lpstr>Custom Design</vt:lpstr>
      <vt:lpstr>1_Custom Design</vt:lpstr>
      <vt:lpstr>Managing  my money</vt:lpstr>
      <vt:lpstr>Managing my money</vt:lpstr>
      <vt:lpstr>To manage money well, there are different options that may better suit different money styles or personal situations.    </vt:lpstr>
      <vt:lpstr>Managing my money</vt:lpstr>
      <vt:lpstr>A budget is one tool that can help to manage money. It’s basically a spending plan.  It needs to be accurate, or it won’t work.    </vt:lpstr>
      <vt:lpstr>Building a budget</vt:lpstr>
      <vt:lpstr>To manage our money effectively, we add up how much money is coming in (our income), and how much is going out (our spending), then work out the difference.</vt:lpstr>
      <vt:lpstr>PowerPoint Presentation</vt:lpstr>
      <vt:lpstr>Spending less  than is coming in?</vt:lpstr>
      <vt:lpstr>Spending more  than is coming in?</vt:lpstr>
      <vt:lpstr>PowerPoint Presentation</vt:lpstr>
      <vt:lpstr>After deciding how we want to manage our money we need to track how it’s working in reality.  We can keep a spending diary or use an online tool or smartphone app. We can then make adjustments as needed.  </vt:lpstr>
      <vt:lpstr>It’s important to seek help whenever you need it.   The MoneyTalks helpline (0800 345 123) can help you find local budgeting services and financial mentors.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Tom Hartmann</cp:lastModifiedBy>
  <cp:revision>48</cp:revision>
  <cp:lastPrinted>2018-01-08T22:20:27Z</cp:lastPrinted>
  <dcterms:created xsi:type="dcterms:W3CDTF">2019-09-05T01:29:04Z</dcterms:created>
  <dcterms:modified xsi:type="dcterms:W3CDTF">2021-08-03T00:11:35Z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0x0101002548FC2AAA50D245B853C3DA5160F14B</vt:lpwstr>
  </property>
  <property fmtid="{D5CDD505-2E9C-101B-9397-08002B2CF9AE}" pid="3" name="Order">
    <vt:r8>346800</vt:r8>
  </property>
</Properties>
</file>