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4"/>
    <p:sldMasterId id="2147483658" r:id="rId5"/>
    <p:sldMasterId id="2147483668" r:id="rId6"/>
  </p:sldMasterIdLst>
  <p:notesMasterIdLst>
    <p:notesMasterId r:id="rId18"/>
  </p:notesMasterIdLst>
  <p:handoutMasterIdLst>
    <p:handoutMasterId r:id="rId19"/>
  </p:handoutMasterIdLst>
  <p:sldIdLst>
    <p:sldId id="279" r:id="rId7"/>
    <p:sldId id="280" r:id="rId8"/>
    <p:sldId id="282" r:id="rId9"/>
    <p:sldId id="283" r:id="rId10"/>
    <p:sldId id="290" r:id="rId11"/>
    <p:sldId id="285" r:id="rId12"/>
    <p:sldId id="291" r:id="rId13"/>
    <p:sldId id="287" r:id="rId14"/>
    <p:sldId id="288" r:id="rId15"/>
    <p:sldId id="28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491"/>
    <a:srgbClr val="502A75"/>
    <a:srgbClr val="3E4B59"/>
    <a:srgbClr val="F27029"/>
    <a:srgbClr val="704C99"/>
    <a:srgbClr val="767A7D"/>
    <a:srgbClr val="197261"/>
    <a:srgbClr val="76B5AD"/>
    <a:srgbClr val="EFE5DB"/>
    <a:srgbClr val="43B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80952"/>
  </p:normalViewPr>
  <p:slideViewPr>
    <p:cSldViewPr snapToGrid="0" snapToObjects="1">
      <p:cViewPr varScale="1">
        <p:scale>
          <a:sx n="54" d="100"/>
          <a:sy n="54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42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 Min Ahn" userId="93e17e2a-6e57-4c98-ae33-20c43da84942" providerId="ADAL" clId="{450335A6-E8BD-47F2-8765-AA292FC301A1}"/>
    <pc:docChg chg="modSld">
      <pc:chgData name="Su Min Ahn" userId="93e17e2a-6e57-4c98-ae33-20c43da84942" providerId="ADAL" clId="{450335A6-E8BD-47F2-8765-AA292FC301A1}" dt="2021-06-23T21:53:32.978" v="2" actId="20577"/>
      <pc:docMkLst>
        <pc:docMk/>
      </pc:docMkLst>
      <pc:sldChg chg="modNotesTx">
        <pc:chgData name="Su Min Ahn" userId="93e17e2a-6e57-4c98-ae33-20c43da84942" providerId="ADAL" clId="{450335A6-E8BD-47F2-8765-AA292FC301A1}" dt="2021-06-23T21:53:02.996" v="0" actId="20577"/>
        <pc:sldMkLst>
          <pc:docMk/>
          <pc:sldMk cId="2593386709" sldId="280"/>
        </pc:sldMkLst>
      </pc:sldChg>
      <pc:sldChg chg="modNotesTx">
        <pc:chgData name="Su Min Ahn" userId="93e17e2a-6e57-4c98-ae33-20c43da84942" providerId="ADAL" clId="{450335A6-E8BD-47F2-8765-AA292FC301A1}" dt="2021-06-23T21:53:32.978" v="2" actId="20577"/>
        <pc:sldMkLst>
          <pc:docMk/>
          <pc:sldMk cId="419958220" sldId="287"/>
        </pc:sldMkLst>
      </pc:sldChg>
      <pc:sldChg chg="modNotesTx">
        <pc:chgData name="Su Min Ahn" userId="93e17e2a-6e57-4c98-ae33-20c43da84942" providerId="ADAL" clId="{450335A6-E8BD-47F2-8765-AA292FC301A1}" dt="2021-06-23T21:53:20.216" v="1" actId="20577"/>
        <pc:sldMkLst>
          <pc:docMk/>
          <pc:sldMk cId="2674956480" sldId="2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E3B4-5DA2-3C43-A33B-E6C8C84F07B3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A46D6-6325-6C4D-B8DF-9F9B0CA08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C309-0977-4546-A42C-5BE5F71F0A2E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577E-8EB4-6743-B6CE-E1AA51161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4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5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D577E-8EB4-6743-B6CE-E1AA51161B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7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106ABEB-877E-AD4C-8350-675B32AFA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D2D782-C0BA-D145-96A7-1A04FC515D8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34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56B11-CCA2-034D-8ED8-ABEA83B6C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1033ED-E5F4-C844-A21C-8DE6720F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72527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A1C7B9-F0BD-1F41-83FF-3E8F8E6971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3538" y="1160340"/>
            <a:ext cx="5462710" cy="4537319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5CF384-6C65-4E40-9A36-0F38CAA23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352" y="2284648"/>
            <a:ext cx="4149582" cy="102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 i="0">
                <a:solidFill>
                  <a:srgbClr val="2264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048544-AB14-1345-8747-906994A143B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3429000"/>
            <a:ext cx="4149582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7C5AE61B-F82B-B843-B4D3-9B7CC322F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034" y="0"/>
            <a:ext cx="12192000" cy="68580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6CBEE-D919-B64E-B4F2-0CE1385CA0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66214" y="0"/>
            <a:ext cx="4925786" cy="34131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1FE9C56-A435-5D48-8E81-FA0FD844B8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66214" y="3413125"/>
            <a:ext cx="4925786" cy="344487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24614A1-B72A-7E40-AAFE-6DA6FE704333}"/>
              </a:ext>
            </a:extLst>
          </p:cNvPr>
          <p:cNvSpPr txBox="1">
            <a:spLocks/>
          </p:cNvSpPr>
          <p:nvPr userDrawn="1"/>
        </p:nvSpPr>
        <p:spPr>
          <a:xfrm>
            <a:off x="222222" y="6372526"/>
            <a:ext cx="2743200" cy="3056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BA42CE-8FE1-6843-8128-400712D87A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352" y="2284648"/>
            <a:ext cx="4149582" cy="102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 i="0">
                <a:solidFill>
                  <a:srgbClr val="2264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8E9FC7-BCF9-4447-ABCC-879EC5F2621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3429000"/>
            <a:ext cx="4149582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87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B493AAF-E994-0647-9B0C-4B55C2B2B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12A771-8DA6-DF41-A9AD-3E8A5A156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9E609E-A62E-914B-B079-52ED2F3B8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5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82E606-6756-1848-8553-122F948A96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8738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12A771-8DA6-DF41-A9AD-3E8A5A1563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39E609E-A62E-914B-B079-52ED2F3B89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54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231F78D-A5DF-714D-9414-3F2DC2362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926CA87-2AD2-A44C-B872-49C8C57CE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539F1DD-5C7A-C444-BB13-64E53A9922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82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1795A3-3A6C-0F47-944C-11F20465B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4F712D-905E-1F44-AEDB-666744001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2C2B33-95B3-5A40-B5C6-9AFA4F9E0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9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E2AD15-C55A-2440-9FB7-5FC6B9712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8B64AB-3CE2-7748-8401-573126903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13411"/>
            <a:ext cx="10515600" cy="18459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168B5C7-3F31-B54A-8CAA-C813B15014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83347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3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4DF6E76-7A20-9A45-95C8-6A32CCBF1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86595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EBF390-75A6-2743-8A93-86EC54573C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2352" y="2284648"/>
            <a:ext cx="4149582" cy="102037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1" i="0">
                <a:solidFill>
                  <a:srgbClr val="22649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DE200B-AE46-F245-B784-2645D23E27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2" y="3429000"/>
            <a:ext cx="4149582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73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18053" y="6109251"/>
            <a:ext cx="1749288" cy="5295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CE16E-4EC8-C749-91B7-17EE3626E0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56B11-CCA2-034D-8ED8-ABEA83B6C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11927-A161-464C-84F1-5553C4882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276621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0" i="0">
                <a:solidFill>
                  <a:srgbClr val="3E4B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F1033ED-E5F4-C844-A21C-8DE6720F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72527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73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7C4A1B5-5B52-FE4A-B198-388210C7C01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9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A3AAFC-F8D9-5D43-A739-3DCCAF8020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65E6B9A-DAE9-8F43-B275-56B0443BE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0256" y="6372527"/>
            <a:ext cx="2743200" cy="305683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solidFill>
                  <a:srgbClr val="F2702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231E6270-9AE5-AA4F-88AC-3EA1BBB1A4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8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99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5" r:id="rId3"/>
    <p:sldLayoutId id="214748370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8C99-4DC0-AB48-974F-223614343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65104"/>
            <a:ext cx="10515600" cy="1845964"/>
          </a:xfrm>
        </p:spPr>
        <p:txBody>
          <a:bodyPr/>
          <a:lstStyle/>
          <a:p>
            <a:r>
              <a:rPr lang="en-US" dirty="0"/>
              <a:t>Saving</a:t>
            </a:r>
            <a:br>
              <a:rPr lang="en-US" dirty="0"/>
            </a:br>
            <a:r>
              <a:rPr lang="en-US" sz="3600" dirty="0"/>
              <a:t>Setting money aside for the things you want</a:t>
            </a:r>
          </a:p>
        </p:txBody>
      </p:sp>
    </p:spTree>
    <p:extLst>
      <p:ext uri="{BB962C8B-B14F-4D97-AF65-F5344CB8AC3E}">
        <p14:creationId xmlns:p14="http://schemas.microsoft.com/office/powerpoint/2010/main" val="102907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0D7163-DB68-A94A-9C5A-780CFEC78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DDD274-84A5-754A-AACD-0295EC5A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1" y="650150"/>
            <a:ext cx="5994815" cy="1020379"/>
          </a:xfrm>
        </p:spPr>
        <p:txBody>
          <a:bodyPr/>
          <a:lstStyle/>
          <a:p>
            <a:r>
              <a:rPr lang="en-US" dirty="0"/>
              <a:t>Keep your saving on track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8FA62-5678-864C-AB6E-94904B994DC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1" y="1794502"/>
            <a:ext cx="8413398" cy="3351656"/>
          </a:xfrm>
        </p:spPr>
        <p:txBody>
          <a:bodyPr/>
          <a:lstStyle/>
          <a:p>
            <a:r>
              <a:rPr lang="en-US" dirty="0"/>
              <a:t>Successful saving needs to 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Little and long – every time you get paid, pay yourself first with at least a small amount.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Purposeful – set a goal for your saving and see how quickly you can get there.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Separate – keep your savings separate from your day-to-day accounts.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5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9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442C38-1A4A-7044-ADF5-B000C41BE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3E8C50-F5F5-D44D-9082-177BE0C6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6232" y="842840"/>
            <a:ext cx="4149582" cy="1020379"/>
          </a:xfrm>
        </p:spPr>
        <p:txBody>
          <a:bodyPr/>
          <a:lstStyle/>
          <a:p>
            <a:r>
              <a:rPr lang="en-US" dirty="0"/>
              <a:t>Saving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E57300-6ED2-5A4C-B0BB-45678B9E948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66232" y="2019158"/>
            <a:ext cx="3809118" cy="1500187"/>
          </a:xfrm>
        </p:spPr>
        <p:txBody>
          <a:bodyPr/>
          <a:lstStyle/>
          <a:p>
            <a:r>
              <a:rPr lang="en-US" dirty="0"/>
              <a:t>Saving is setting aside money separately for the things we want. </a:t>
            </a:r>
          </a:p>
          <a:p>
            <a:r>
              <a:rPr lang="en-US" dirty="0"/>
              <a:t>The more we save, the easier it is to achieve our goals and get ahead.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hand holding a cellphone&#10;&#10;Description automatically generated">
            <a:extLst>
              <a:ext uri="{FF2B5EF4-FFF2-40B4-BE49-F238E27FC236}">
                <a16:creationId xmlns:a16="http://schemas.microsoft.com/office/drawing/2014/main" id="{3FE7D69B-7AC0-0F49-8D1D-F195C2D19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6" y="842840"/>
            <a:ext cx="7573355" cy="60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8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9D45AF-0602-0046-A60C-F47F69934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Google Shape;69;p9">
            <a:extLst>
              <a:ext uri="{FF2B5EF4-FFF2-40B4-BE49-F238E27FC236}">
                <a16:creationId xmlns:a16="http://schemas.microsoft.com/office/drawing/2014/main" id="{96FB95A4-1F8F-5C44-9915-AB00C63310FF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686" y="1706456"/>
            <a:ext cx="4691626" cy="38115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030C7C0B-89AD-0F4C-98A2-500C54B0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6543" y="686077"/>
            <a:ext cx="4149582" cy="102037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Saving is better than debt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A176B6C-1C9F-EB40-9A97-98C6DE5DB2D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36543" y="1830429"/>
            <a:ext cx="4558771" cy="35422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Many times it’s cheaper to save for stuff – a phone, a car, a holiday – than to borrow to buy them. It just takes some patience.</a:t>
            </a:r>
          </a:p>
          <a:p>
            <a:r>
              <a:rPr lang="en-US" dirty="0">
                <a:solidFill>
                  <a:schemeClr val="bg1"/>
                </a:solidFill>
              </a:rPr>
              <a:t>Saving for the future gives us more options later on and keeps us prepared for anything unexpected.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8A3F5-BE17-DC47-B85D-C42BB3789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2224030"/>
            <a:ext cx="9230205" cy="2409939"/>
          </a:xfrm>
        </p:spPr>
        <p:txBody>
          <a:bodyPr/>
          <a:lstStyle/>
          <a:p>
            <a:r>
              <a:rPr lang="en-US" dirty="0"/>
              <a:t>Saving is a habit to start as soon as you can. </a:t>
            </a:r>
            <a:br>
              <a:rPr lang="en-US" dirty="0"/>
            </a:br>
            <a:r>
              <a:rPr lang="en-US" dirty="0"/>
              <a:t>One of the best habits we can get into is “paying yourself first” and making it automatic by setting up a separate savings account.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D7DFE3-9CB2-7843-AB29-C94F14B79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4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6F7A440-1E1B-2942-872B-DC6F895C1B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36EBB-28C2-9D42-8304-CC057C7C59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5" name="Google Shape;86;p11">
            <a:extLst>
              <a:ext uri="{FF2B5EF4-FFF2-40B4-BE49-F238E27FC236}">
                <a16:creationId xmlns:a16="http://schemas.microsoft.com/office/drawing/2014/main" id="{8979D308-8524-844C-A590-00273B088D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249" r="8116" b="-2249"/>
          <a:stretch/>
        </p:blipFill>
        <p:spPr>
          <a:xfrm>
            <a:off x="7266214" y="-1"/>
            <a:ext cx="4925787" cy="3573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7;p11">
            <a:extLst>
              <a:ext uri="{FF2B5EF4-FFF2-40B4-BE49-F238E27FC236}">
                <a16:creationId xmlns:a16="http://schemas.microsoft.com/office/drawing/2014/main" id="{B16AB016-F170-CB45-8095-38564BF85E6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058" r="4058"/>
          <a:stretch/>
        </p:blipFill>
        <p:spPr>
          <a:xfrm>
            <a:off x="7266213" y="3284052"/>
            <a:ext cx="4925787" cy="35739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C4E72D7-833C-4E47-A2BA-78E100C7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392898"/>
            <a:ext cx="4149582" cy="1020379"/>
          </a:xfrm>
        </p:spPr>
        <p:txBody>
          <a:bodyPr/>
          <a:lstStyle/>
          <a:p>
            <a:r>
              <a:rPr lang="en-US" dirty="0"/>
              <a:t>Build a safety net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34B51E0-6C4A-D046-8B41-DA21A6AC76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1" y="1537250"/>
            <a:ext cx="4808791" cy="3745950"/>
          </a:xfrm>
        </p:spPr>
        <p:txBody>
          <a:bodyPr/>
          <a:lstStyle/>
          <a:p>
            <a:r>
              <a:rPr lang="en-US" dirty="0"/>
              <a:t>Your first savings goal should be to build a starter safety net to help with unexpected costs. </a:t>
            </a:r>
          </a:p>
          <a:p>
            <a:r>
              <a:rPr lang="en-US" dirty="0"/>
              <a:t>As quickly as you can, build a safety net of $1,000. (Sell your extra stuff if you need to even.)</a:t>
            </a:r>
          </a:p>
          <a:p>
            <a:r>
              <a:rPr lang="en-US" dirty="0"/>
              <a:t>This will help you avoid high-interest borrowing in an emergency, such as to fix your car if it breaks down.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5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A266-F402-814A-9317-DEEB9DB7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2460535"/>
            <a:ext cx="9083248" cy="1675153"/>
          </a:xfrm>
        </p:spPr>
        <p:txBody>
          <a:bodyPr/>
          <a:lstStyle/>
          <a:p>
            <a:r>
              <a:rPr lang="en-US" dirty="0"/>
              <a:t>Saving also helps you achieve your longer-term goals, such as building a deposit for a house </a:t>
            </a:r>
            <a:br>
              <a:rPr lang="en-US" dirty="0"/>
            </a:br>
            <a:r>
              <a:rPr lang="en-US" dirty="0"/>
              <a:t>or retirement through KiwiSaver.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461854-5595-D848-B8FA-0F8C892D7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028BB9A-9965-6E4C-9D18-9C0863D337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1FA40-828A-3F48-9106-C9A058E3FA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852A90C-5949-AE4C-A8EC-D2A22265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927701"/>
            <a:ext cx="4149582" cy="1020379"/>
          </a:xfrm>
        </p:spPr>
        <p:txBody>
          <a:bodyPr/>
          <a:lstStyle/>
          <a:p>
            <a:r>
              <a:rPr lang="en-US" dirty="0"/>
              <a:t>Saving in KiwiSaver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F80261F-86E1-FC4A-AD18-094229CBCFC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0" y="2072052"/>
            <a:ext cx="5578050" cy="3797119"/>
          </a:xfrm>
        </p:spPr>
        <p:txBody>
          <a:bodyPr/>
          <a:lstStyle/>
          <a:p>
            <a:r>
              <a:rPr lang="en-US" dirty="0"/>
              <a:t>KiwiSaver is a saving and investment system set up by the government to help New Zealanders save for their retirement. </a:t>
            </a:r>
          </a:p>
          <a:p>
            <a:r>
              <a:rPr lang="en-US" dirty="0"/>
              <a:t>It enables us to save and invest regularly directly from our pay to build a retirement fund for when we stop working.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Google Shape;103;p13">
            <a:extLst>
              <a:ext uri="{FF2B5EF4-FFF2-40B4-BE49-F238E27FC236}">
                <a16:creationId xmlns:a16="http://schemas.microsoft.com/office/drawing/2014/main" id="{269C2777-D9E2-6143-8CBD-96F08ECB0B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330"/>
          <a:stretch/>
        </p:blipFill>
        <p:spPr>
          <a:xfrm>
            <a:off x="7253348" y="0"/>
            <a:ext cx="4938652" cy="337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4;p13">
            <a:extLst>
              <a:ext uri="{FF2B5EF4-FFF2-40B4-BE49-F238E27FC236}">
                <a16:creationId xmlns:a16="http://schemas.microsoft.com/office/drawing/2014/main" id="{BA769114-351E-9443-A2D5-921A40CCE4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214" y="3371000"/>
            <a:ext cx="4938655" cy="3452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33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E84D-11F2-2D4F-B8AD-8302D262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544" y="1616561"/>
            <a:ext cx="9596432" cy="2234990"/>
          </a:xfrm>
        </p:spPr>
        <p:txBody>
          <a:bodyPr/>
          <a:lstStyle/>
          <a:p>
            <a:r>
              <a:rPr lang="en-US" dirty="0"/>
              <a:t>In KiwiSaver, employees can choose automatically to contribute 3%, 4%, 6%, 8% or 10% of their gross (before tax) wage or salary. Employers have to contribute as well – at least 3% of the gross salary.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everyone can contribute even more if they want to – which grows your money even more.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82AD3A-5F53-CA48-AA33-F67D350A3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168DD8-83E1-6245-8F45-FD443E3FA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1E6270-9AE5-AA4F-88AC-3EA1BBB1A42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BBD00B-722B-4A46-8B57-F6F89119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2" y="1351587"/>
            <a:ext cx="4149582" cy="1020379"/>
          </a:xfrm>
        </p:spPr>
        <p:txBody>
          <a:bodyPr/>
          <a:lstStyle/>
          <a:p>
            <a:r>
              <a:rPr lang="en-US" dirty="0"/>
              <a:t>More than your money flows into your KiwiSaver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C2198C-9E46-1A49-844F-B169630251F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432351" y="2495939"/>
            <a:ext cx="5334209" cy="2598576"/>
          </a:xfrm>
        </p:spPr>
        <p:txBody>
          <a:bodyPr/>
          <a:lstStyle/>
          <a:p>
            <a:r>
              <a:rPr lang="en-US" dirty="0"/>
              <a:t>Along with employer contributions, there’s a government contribution of $521 every year. It’s a good deal!</a:t>
            </a:r>
          </a:p>
          <a:p>
            <a:r>
              <a:rPr lang="en-US" dirty="0"/>
              <a:t>An expert from our KiwiSaver company invests our money on our behalf in shares and bonds, which grows our money even more.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oogle Shape;121;p15">
            <a:extLst>
              <a:ext uri="{FF2B5EF4-FFF2-40B4-BE49-F238E27FC236}">
                <a16:creationId xmlns:a16="http://schemas.microsoft.com/office/drawing/2014/main" id="{34693456-F681-4443-84F8-BF1C3A38CF8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631" y="940475"/>
            <a:ext cx="3417625" cy="497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42475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 Powerpoint" id="{90D186A9-D38C-D549-969B-F41DC16C43B7}" vid="{5252C48D-AE22-D041-B145-BE0F8BA014B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 Powerpoint" id="{90D186A9-D38C-D549-969B-F41DC16C43B7}" vid="{2436DE2D-3974-6043-AB3D-2DDEB406F597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 Powerpoint" id="{90D186A9-D38C-D549-969B-F41DC16C43B7}" vid="{A521B7C7-570D-8E4A-AC81-139A6B5C082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57854023396F488AB71026ADCA02AC" ma:contentTypeVersion="16" ma:contentTypeDescription="Create a new document." ma:contentTypeScope="" ma:versionID="42a9be25497a9d5a7a95ce6db52f73cb">
  <xsd:schema xmlns:xsd="http://www.w3.org/2001/XMLSchema" xmlns:xs="http://www.w3.org/2001/XMLSchema" xmlns:p="http://schemas.microsoft.com/office/2006/metadata/properties" xmlns:ns1="http://schemas.microsoft.com/sharepoint/v3" xmlns:ns2="cdf7e5e6-a72e-40b5-be2c-61fd99f1e980" xmlns:ns3="3a6dd8e5-15ec-4d56-ae03-fb52d5d24db9" targetNamespace="http://schemas.microsoft.com/office/2006/metadata/properties" ma:root="true" ma:fieldsID="9b0b2a254c1e2b3ec4e9bfbacf4ce356" ns1:_="" ns2:_="" ns3:_="">
    <xsd:import namespace="http://schemas.microsoft.com/sharepoint/v3"/>
    <xsd:import namespace="cdf7e5e6-a72e-40b5-be2c-61fd99f1e980"/>
    <xsd:import namespace="3a6dd8e5-15ec-4d56-ae03-fb52d5d24db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Targe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7e5e6-a72e-40b5-be2c-61fd99f1e980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arget" ma:index="23" nillable="true" ma:displayName="Target" ma:format="Dropdown" ma:internalName="Targe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dd8e5-15ec-4d56-ae03-fb52d5d24db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df7e5e6-a72e-40b5-be2c-61fd99f1e980" xsi:nil="true"/>
    <_ip_UnifiedCompliancePolicyUIAction xmlns="http://schemas.microsoft.com/sharepoint/v3" xsi:nil="true"/>
    <Target xmlns="cdf7e5e6-a72e-40b5-be2c-61fd99f1e980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A03794-3CAD-4A43-B4AE-5BDE8FCC1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df7e5e6-a72e-40b5-be2c-61fd99f1e980"/>
    <ds:schemaRef ds:uri="3a6dd8e5-15ec-4d56-ae03-fb52d5d24d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8881D2-CA46-442C-BA24-5477706E2D1D}">
  <ds:schemaRefs>
    <ds:schemaRef ds:uri="http://schemas.microsoft.com/office/2006/metadata/properties"/>
    <ds:schemaRef ds:uri="http://schemas.microsoft.com/office/infopath/2007/PartnerControls"/>
    <ds:schemaRef ds:uri="cdf7e5e6-a72e-40b5-be2c-61fd99f1e98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4D5D4C6-F6A6-4160-ACC3-1427B1A8AB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4_Custom Design</Template>
  <TotalTime>392</TotalTime>
  <Words>468</Words>
  <Application>Microsoft Office PowerPoint</Application>
  <PresentationFormat>Widescreen</PresentationFormat>
  <Paragraphs>47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3_Custom Design</vt:lpstr>
      <vt:lpstr>Custom Design</vt:lpstr>
      <vt:lpstr>1_Custom Design</vt:lpstr>
      <vt:lpstr>Saving Setting money aside for the things you want</vt:lpstr>
      <vt:lpstr>Saving</vt:lpstr>
      <vt:lpstr>Saving is better than debt</vt:lpstr>
      <vt:lpstr>Saving is a habit to start as soon as you can.  One of the best habits we can get into is “paying yourself first” and making it automatic by setting up a separate savings account. </vt:lpstr>
      <vt:lpstr>Build a safety net</vt:lpstr>
      <vt:lpstr>Saving also helps you achieve your longer-term goals, such as building a deposit for a house  or retirement through KiwiSaver.   </vt:lpstr>
      <vt:lpstr>Saving in KiwiSaver</vt:lpstr>
      <vt:lpstr>In KiwiSaver, employees can choose automatically to contribute 3%, 4%, 6%, 8% or 10% of their gross (before tax) wage or salary. Employers have to contribute as well – at least 3% of the gross salary.  But everyone can contribute even more if they want to – which grows your money even more.  </vt:lpstr>
      <vt:lpstr>More than your money flows into your KiwiSaver</vt:lpstr>
      <vt:lpstr>Keep your saving on track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 Min Ahn</cp:lastModifiedBy>
  <cp:revision>39</cp:revision>
  <cp:lastPrinted>2018-01-08T22:20:27Z</cp:lastPrinted>
  <dcterms:created xsi:type="dcterms:W3CDTF">2019-09-05T01:29:04Z</dcterms:created>
  <dcterms:modified xsi:type="dcterms:W3CDTF">2021-06-23T21:53:41Z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0x010100CA57854023396F488AB71026ADCA02AC</vt:lpwstr>
  </property>
  <property fmtid="{D5CDD505-2E9C-101B-9397-08002B2CF9AE}" pid="3" name="Order">
    <vt:r8>346800</vt:r8>
  </property>
</Properties>
</file>