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71" r:id="rId5"/>
    <p:sldId id="282" r:id="rId6"/>
    <p:sldId id="280" r:id="rId7"/>
    <p:sldId id="278" r:id="rId8"/>
    <p:sldId id="281" r:id="rId9"/>
    <p:sldId id="279" r:id="rId10"/>
    <p:sldId id="284" r:id="rId11"/>
    <p:sldId id="285" r:id="rId12"/>
    <p:sldId id="283" r:id="rId13"/>
    <p:sldId id="287" r:id="rId14"/>
    <p:sldId id="288" r:id="rId15"/>
    <p:sldId id="289"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 Min Ahn" initials="SMA" lastIdx="5" clrIdx="0">
    <p:extLst>
      <p:ext uri="{19B8F6BF-5375-455C-9EA6-DF929625EA0E}">
        <p15:presenceInfo xmlns:p15="http://schemas.microsoft.com/office/powerpoint/2012/main" userId="S::sumin@cffc.govt.nz::93e17e2a-6e57-4c98-ae33-20c43da84942" providerId="AD"/>
      </p:ext>
    </p:extLst>
  </p:cmAuthor>
  <p:cmAuthor id="2" name="Tom Hartmann" initials="TH" lastIdx="5" clrIdx="1">
    <p:extLst>
      <p:ext uri="{19B8F6BF-5375-455C-9EA6-DF929625EA0E}">
        <p15:presenceInfo xmlns:p15="http://schemas.microsoft.com/office/powerpoint/2012/main" userId="S::tom@cffc.govt.nz::4f950b2d-785d-4247-bd6a-5c64df3349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67A7D"/>
    <a:srgbClr val="F27029"/>
    <a:srgbClr val="4F28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B1106D-BA66-3732-8F11-6B27EDA95EFF}" v="25" dt="2021-06-23T21:29:29.361"/>
    <p1510:client id="{9FB2009F-2346-496F-AEE9-9D08064DBC0F}" v="24" dt="2021-06-24T02:35:11.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5-27T19:32:50.010" idx="1">
    <p:pos x="7187" y="1313"/>
    <p:text>[@Su Min Ahn] this could benefit from a more future-oriented approach, as what makes a company worth investing in is the outlook for its future profits. Here only the last two elements might shed some light on this. For example, we might ask, "Which company seems better placed to grow in the near future?"</p:text>
    <p:extLst>
      <p:ext uri="{C676402C-5697-4E1C-873F-D02D1690AC5C}">
        <p15:threadingInfo xmlns:p15="http://schemas.microsoft.com/office/powerpoint/2012/main" timeZoneBias="420"/>
      </p:ext>
    </p:extLst>
  </p:cm>
  <p:cm authorId="1" dt="2021-06-02T12:03:26.665" idx="4">
    <p:pos x="7187" y="1409"/>
    <p:text>Changed the questions with suggestion, changed '52 weeks' to '3 years or longer period'.</p:text>
    <p:extLst>
      <p:ext uri="{C676402C-5697-4E1C-873F-D02D1690AC5C}">
        <p15:threadingInfo xmlns:p15="http://schemas.microsoft.com/office/powerpoint/2012/main" timeZoneBias="-72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6-23T14:26:56.264" idx="3">
    <p:pos x="10" y="10"/>
    <p:text>Is this link correct?
</p:text>
    <p:extLst>
      <p:ext uri="{C676402C-5697-4E1C-873F-D02D1690AC5C}">
        <p15:threadingInfo xmlns:p15="http://schemas.microsoft.com/office/powerpoint/2012/main" timeZoneBias="420"/>
      </p:ext>
    </p:extLst>
  </p:cm>
  <p:cm authorId="1" dt="2021-06-24T10:28:09.704" idx="5">
    <p:pos x="10" y="106"/>
    <p:text>Yes, as it has the revenue data for last 10 years from each company (on each sheet) on the list.
https://cffcsorted-my.sharepoint.com/:x:/g/personal/sumin_cffc_govt_nz/EQW5Mn6SNJRJv_KKBU6bFUsB6V_2Gm2NR2-JOOysO-Tbmg?e=EXbJZU</p:text>
    <p:extLst>
      <p:ext uri="{C676402C-5697-4E1C-873F-D02D1690AC5C}">
        <p15:threadingInfo xmlns:p15="http://schemas.microsoft.com/office/powerpoint/2012/main" timeZoneBias="-720">
          <p15:parentCm authorId="2"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6-23T14:28:57.876" idx="4">
    <p:pos x="7048" y="991"/>
    <p:text>I think you should have students then look at how much they would've made had they invested in the company 10 years ago (or relevant long-term timeframe).
</p:text>
    <p:extLst>
      <p:ext uri="{C676402C-5697-4E1C-873F-D02D1690AC5C}">
        <p15:threadingInfo xmlns:p15="http://schemas.microsoft.com/office/powerpoint/2012/main" timeZoneBias="420"/>
      </p:ext>
    </p:extLst>
  </p:cm>
  <p:cm authorId="2" dt="2021-06-23T14:29:29.361" idx="5">
    <p:pos x="7048" y="1087"/>
    <p:text>There is an opportunity that we shouldn't miss here.
</p:text>
    <p:extLst>
      <p:ext uri="{C676402C-5697-4E1C-873F-D02D1690AC5C}">
        <p15:threadingInfo xmlns:p15="http://schemas.microsoft.com/office/powerpoint/2012/main" timeZoneBias="420">
          <p15:parentCm authorId="2" idx="4"/>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BC06E-6617-484D-AD20-D18830D22668}" type="datetimeFigureOut">
              <a:rPr lang="en-NZ" smtClean="0"/>
              <a:t>24/06/2021</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701733-6551-453A-AF9F-2124C1D38D0F}" type="slidenum">
              <a:rPr lang="en-NZ" smtClean="0"/>
              <a:t>‹#›</a:t>
            </a:fld>
            <a:endParaRPr lang="en-NZ"/>
          </a:p>
        </p:txBody>
      </p:sp>
    </p:spTree>
    <p:extLst>
      <p:ext uri="{BB962C8B-B14F-4D97-AF65-F5344CB8AC3E}">
        <p14:creationId xmlns:p14="http://schemas.microsoft.com/office/powerpoint/2010/main" val="768893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C6701733-6551-453A-AF9F-2124C1D38D0F}" type="slidenum">
              <a:rPr lang="en-NZ" smtClean="0"/>
              <a:t>5</a:t>
            </a:fld>
            <a:endParaRPr lang="en-NZ"/>
          </a:p>
        </p:txBody>
      </p:sp>
    </p:spTree>
    <p:extLst>
      <p:ext uri="{BB962C8B-B14F-4D97-AF65-F5344CB8AC3E}">
        <p14:creationId xmlns:p14="http://schemas.microsoft.com/office/powerpoint/2010/main" val="80016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31850" y="1953491"/>
            <a:ext cx="10515600" cy="1845964"/>
          </a:xfrm>
          <a:prstGeom prst="rect">
            <a:avLst/>
          </a:prstGeom>
        </p:spPr>
        <p:txBody>
          <a:bodyPr anchor="b">
            <a:noAutofit/>
          </a:bodyPr>
          <a:lstStyle>
            <a:lvl1pPr algn="ctr">
              <a:defRPr sz="6000" b="1" i="0">
                <a:solidFill>
                  <a:srgbClr val="F27029"/>
                </a:solidFill>
                <a:latin typeface="Brandon Grotesque" panose="020B0503020203060202" pitchFamily="34" charset="77"/>
                <a:ea typeface="Brandon Grotesque" panose="020B0503020203060202" pitchFamily="34" charset="77"/>
                <a:cs typeface="Brandon Grotesque" panose="020B0503020203060202" pitchFamily="34" charset="77"/>
              </a:defRPr>
            </a:lvl1pPr>
          </a:lstStyle>
          <a:p>
            <a:r>
              <a:rPr lang="en-US"/>
              <a:t>Click to edit </a:t>
            </a:r>
            <a:br>
              <a:rPr lang="en-US"/>
            </a:br>
            <a:r>
              <a:rPr lang="en-US"/>
              <a:t>master title style</a:t>
            </a:r>
          </a:p>
        </p:txBody>
      </p:sp>
      <p:sp>
        <p:nvSpPr>
          <p:cNvPr id="5" name="Text Placeholder 2"/>
          <p:cNvSpPr>
            <a:spLocks noGrp="1"/>
          </p:cNvSpPr>
          <p:nvPr>
            <p:ph type="body" idx="1"/>
          </p:nvPr>
        </p:nvSpPr>
        <p:spPr>
          <a:xfrm>
            <a:off x="831850" y="3923427"/>
            <a:ext cx="10515600" cy="1500187"/>
          </a:xfrm>
          <a:prstGeom prst="rect">
            <a:avLst/>
          </a:prstGeom>
        </p:spPr>
        <p:txBody>
          <a:bodyPr/>
          <a:lstStyle>
            <a:lvl1pPr marL="0" indent="0" algn="ctr">
              <a:buNone/>
              <a:defRPr sz="2400" b="0" i="0">
                <a:solidFill>
                  <a:srgbClr val="3E4B59"/>
                </a:solidFill>
                <a:latin typeface="Gotham Light" pitchFamily="2" charset="0"/>
                <a:ea typeface="Gotham Light" pitchFamily="2" charset="0"/>
                <a:cs typeface="Gotham Light"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056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03675"/>
            <a:ext cx="10515600" cy="1325563"/>
          </a:xfrm>
        </p:spPr>
        <p:txBody>
          <a:bodyPr/>
          <a:lstStyle>
            <a:lvl1pPr>
              <a:defRPr/>
            </a:lvl1pPr>
          </a:lstStyle>
          <a:p>
            <a:r>
              <a:rPr lang="en-US"/>
              <a:t>Click to edit master title style</a:t>
            </a:r>
          </a:p>
        </p:txBody>
      </p:sp>
      <p:sp>
        <p:nvSpPr>
          <p:cNvPr id="3" name="Content Placeholder 2"/>
          <p:cNvSpPr>
            <a:spLocks noGrp="1"/>
          </p:cNvSpPr>
          <p:nvPr>
            <p:ph sz="half" idx="1"/>
          </p:nvPr>
        </p:nvSpPr>
        <p:spPr>
          <a:xfrm>
            <a:off x="838200" y="1825625"/>
            <a:ext cx="5181600" cy="40583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0583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a:extLst>
              <a:ext uri="{FF2B5EF4-FFF2-40B4-BE49-F238E27FC236}">
                <a16:creationId xmlns:a16="http://schemas.microsoft.com/office/drawing/2014/main" id="{C12A9653-B004-464C-89B8-0FF9FD175134}"/>
              </a:ext>
            </a:extLst>
          </p:cNvPr>
          <p:cNvSpPr>
            <a:spLocks noGrp="1"/>
          </p:cNvSpPr>
          <p:nvPr>
            <p:ph type="sldNum" sz="quarter" idx="4"/>
          </p:nvPr>
        </p:nvSpPr>
        <p:spPr>
          <a:xfrm>
            <a:off x="5982393" y="6329575"/>
            <a:ext cx="379614" cy="305683"/>
          </a:xfrm>
          <a:prstGeom prst="rect">
            <a:avLst/>
          </a:prstGeom>
        </p:spPr>
        <p:txBody>
          <a:bodyPr/>
          <a:lstStyle>
            <a:lvl1pPr algn="l">
              <a:defRPr sz="1200" b="1" i="0">
                <a:solidFill>
                  <a:srgbClr val="F27029"/>
                </a:solidFill>
                <a:latin typeface="Century Gothic" charset="0"/>
                <a:ea typeface="Century Gothic" charset="0"/>
                <a:cs typeface="Century Gothic" charset="0"/>
              </a:defRPr>
            </a:lvl1pPr>
          </a:lstStyle>
          <a:p>
            <a:fld id="{231E6270-9AE5-AA4F-88AC-3EA1BBB1A427}" type="slidenum">
              <a:rPr lang="en-US" smtClean="0"/>
              <a:pPr/>
              <a:t>‹#›</a:t>
            </a:fld>
            <a:endParaRPr lang="en-US"/>
          </a:p>
        </p:txBody>
      </p:sp>
    </p:spTree>
    <p:extLst>
      <p:ext uri="{BB962C8B-B14F-4D97-AF65-F5344CB8AC3E}">
        <p14:creationId xmlns:p14="http://schemas.microsoft.com/office/powerpoint/2010/main" val="27788264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6DE4CC-89C8-DA49-BB4A-29FCF870D002}"/>
              </a:ext>
            </a:extLst>
          </p:cNvPr>
          <p:cNvPicPr>
            <a:picLocks noChangeAspect="1"/>
          </p:cNvPicPr>
          <p:nvPr userDrawn="1"/>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451836808"/>
      </p:ext>
    </p:extLst>
  </p:cSld>
  <p:clrMap bg1="lt1" tx1="dk1" bg2="lt2" tx2="dk2" accent1="accent1" accent2="accent2" accent3="accent3" accent4="accent4" accent5="accent5" accent6="accent6" hlink="hlink" folHlink="folHlink"/>
  <p:sldLayoutIdLst>
    <p:sldLayoutId id="2147483661" r:id="rId1"/>
    <p:sldLayoutId id="214748367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acrotrends.net/" TargetMode="External"/><Relationship Id="rId2" Type="http://schemas.openxmlformats.org/officeDocument/2006/relationships/hyperlink" Target="https://finance.yahoo.com/" TargetMode="Externa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www.tradingview.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https://assets.sortedinschools.org.nz/public/Resources/Data-for-investing-in-share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ctr">
            <a:noAutofit/>
          </a:bodyPr>
          <a:lstStyle/>
          <a:p>
            <a:r>
              <a:rPr lang="en-US" sz="4500" dirty="0">
                <a:latin typeface="Brandon Grotesque"/>
              </a:rPr>
              <a:t>Which company should I invest in</a:t>
            </a:r>
            <a:br>
              <a:rPr lang="en-US" sz="4500" dirty="0">
                <a:latin typeface="Brandon Grotesque"/>
              </a:rPr>
            </a:br>
            <a:r>
              <a:rPr lang="en-US" sz="4500" dirty="0">
                <a:latin typeface="Brandon Grotesque"/>
              </a:rPr>
              <a:t>to make a return?</a:t>
            </a:r>
          </a:p>
        </p:txBody>
      </p:sp>
      <p:sp>
        <p:nvSpPr>
          <p:cNvPr id="3" name="Text Placeholder 2"/>
          <p:cNvSpPr>
            <a:spLocks noGrp="1"/>
          </p:cNvSpPr>
          <p:nvPr>
            <p:ph type="body" idx="1"/>
          </p:nvPr>
        </p:nvSpPr>
        <p:spPr>
          <a:xfrm>
            <a:off x="844550" y="3596473"/>
            <a:ext cx="10515600" cy="506530"/>
          </a:xfrm>
        </p:spPr>
        <p:txBody>
          <a:bodyPr/>
          <a:lstStyle/>
          <a:p>
            <a:r>
              <a:rPr lang="en-US" dirty="0">
                <a:latin typeface="+mn-lt"/>
              </a:rPr>
              <a:t>Sorted in Schools student template for a group project</a:t>
            </a:r>
          </a:p>
        </p:txBody>
      </p:sp>
      <p:sp>
        <p:nvSpPr>
          <p:cNvPr id="4" name="Text Placeholder 2">
            <a:extLst>
              <a:ext uri="{FF2B5EF4-FFF2-40B4-BE49-F238E27FC236}">
                <a16:creationId xmlns:a16="http://schemas.microsoft.com/office/drawing/2014/main" id="{DBE86513-48A4-49FF-B7D8-9D74C3576417}"/>
              </a:ext>
            </a:extLst>
          </p:cNvPr>
          <p:cNvSpPr txBox="1">
            <a:spLocks/>
          </p:cNvSpPr>
          <p:nvPr/>
        </p:nvSpPr>
        <p:spPr>
          <a:xfrm>
            <a:off x="6507332" y="4919207"/>
            <a:ext cx="1846555" cy="506530"/>
          </a:xfrm>
          <a:prstGeom prst="rect">
            <a:avLst/>
          </a:prstGeom>
        </p:spPr>
        <p:txBody>
          <a:bodyPr/>
          <a:lstStyle>
            <a:lvl1pPr marL="0" indent="0" algn="ctr" defTabSz="914400" rtl="0" eaLnBrk="1" latinLnBrk="0" hangingPunct="1">
              <a:lnSpc>
                <a:spcPct val="90000"/>
              </a:lnSpc>
              <a:spcBef>
                <a:spcPts val="1000"/>
              </a:spcBef>
              <a:buFont typeface="Arial"/>
              <a:buNone/>
              <a:defRPr sz="2400" b="0" i="0" kern="1200">
                <a:solidFill>
                  <a:srgbClr val="3E4B59"/>
                </a:solidFill>
                <a:latin typeface="Gotham Light" pitchFamily="2" charset="0"/>
                <a:ea typeface="Gotham Light" pitchFamily="2" charset="0"/>
                <a:cs typeface="Gotham Light" pitchFamily="2" charset="0"/>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algn="l"/>
            <a:r>
              <a:rPr lang="en-US" dirty="0">
                <a:latin typeface="+mn-lt"/>
              </a:rPr>
              <a:t>Group name: </a:t>
            </a:r>
          </a:p>
        </p:txBody>
      </p:sp>
      <p:sp>
        <p:nvSpPr>
          <p:cNvPr id="5" name="TextBox 4">
            <a:extLst>
              <a:ext uri="{FF2B5EF4-FFF2-40B4-BE49-F238E27FC236}">
                <a16:creationId xmlns:a16="http://schemas.microsoft.com/office/drawing/2014/main" id="{125A0B79-2B7F-45EC-9253-00FE8CCDF111}"/>
              </a:ext>
            </a:extLst>
          </p:cNvPr>
          <p:cNvSpPr txBox="1"/>
          <p:nvPr/>
        </p:nvSpPr>
        <p:spPr>
          <a:xfrm>
            <a:off x="8353887" y="4919207"/>
            <a:ext cx="2993563" cy="442906"/>
          </a:xfrm>
          <a:prstGeom prst="rect">
            <a:avLst/>
          </a:prstGeom>
          <a:solidFill>
            <a:schemeClr val="bg2"/>
          </a:solidFill>
        </p:spPr>
        <p:txBody>
          <a:bodyPr wrap="square" rtlCol="0">
            <a:spAutoFit/>
          </a:bodyPr>
          <a:lstStyle/>
          <a:p>
            <a:endParaRPr lang="en-NZ"/>
          </a:p>
        </p:txBody>
      </p:sp>
      <p:pic>
        <p:nvPicPr>
          <p:cNvPr id="7" name="Picture 6">
            <a:extLst>
              <a:ext uri="{FF2B5EF4-FFF2-40B4-BE49-F238E27FC236}">
                <a16:creationId xmlns:a16="http://schemas.microsoft.com/office/drawing/2014/main" id="{88E418D9-D8C0-4021-AE3C-81D161ECE81D}"/>
              </a:ext>
            </a:extLst>
          </p:cNvPr>
          <p:cNvPicPr>
            <a:picLocks noChangeAspect="1"/>
          </p:cNvPicPr>
          <p:nvPr/>
        </p:nvPicPr>
        <p:blipFill>
          <a:blip r:embed="rId2"/>
          <a:stretch>
            <a:fillRect/>
          </a:stretch>
        </p:blipFill>
        <p:spPr>
          <a:xfrm>
            <a:off x="5697481" y="4103003"/>
            <a:ext cx="809738" cy="752580"/>
          </a:xfrm>
          <a:prstGeom prst="rect">
            <a:avLst/>
          </a:prstGeom>
        </p:spPr>
      </p:pic>
    </p:spTree>
    <p:extLst>
      <p:ext uri="{BB962C8B-B14F-4D97-AF65-F5344CB8AC3E}">
        <p14:creationId xmlns:p14="http://schemas.microsoft.com/office/powerpoint/2010/main" val="181615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10</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Analysis</a:t>
            </a:r>
          </a:p>
        </p:txBody>
      </p:sp>
      <p:sp>
        <p:nvSpPr>
          <p:cNvPr id="3" name="Content Placeholder 2">
            <a:extLst>
              <a:ext uri="{FF2B5EF4-FFF2-40B4-BE49-F238E27FC236}">
                <a16:creationId xmlns:a16="http://schemas.microsoft.com/office/drawing/2014/main" id="{C6FDCC8B-0A57-4E8E-B6B4-450CB7F1053A}"/>
              </a:ext>
            </a:extLst>
          </p:cNvPr>
          <p:cNvSpPr>
            <a:spLocks noGrp="1"/>
          </p:cNvSpPr>
          <p:nvPr>
            <p:ph sz="half" idx="1"/>
          </p:nvPr>
        </p:nvSpPr>
        <p:spPr>
          <a:xfrm>
            <a:off x="838200" y="1578067"/>
            <a:ext cx="4293094" cy="4058340"/>
          </a:xfrm>
        </p:spPr>
        <p:txBody>
          <a:bodyPr lIns="91440" tIns="45720" rIns="91440" bIns="45720" anchor="t"/>
          <a:lstStyle/>
          <a:p>
            <a:pPr>
              <a:buClr>
                <a:srgbClr val="F27029"/>
              </a:buClr>
            </a:pPr>
            <a:r>
              <a:rPr lang="en-NZ" sz="2000" dirty="0">
                <a:solidFill>
                  <a:srgbClr val="767A7D"/>
                </a:solidFill>
                <a:latin typeface="Calibri"/>
                <a:cs typeface="Calibri"/>
              </a:rPr>
              <a:t>Using the graph, describe its features to compare both companies. Think about:</a:t>
            </a:r>
          </a:p>
          <a:p>
            <a:pPr lvl="1">
              <a:buClr>
                <a:srgbClr val="4F2875"/>
              </a:buClr>
            </a:pPr>
            <a:r>
              <a:rPr lang="en-NZ" sz="1600" dirty="0">
                <a:solidFill>
                  <a:srgbClr val="767A7D"/>
                </a:solidFill>
                <a:latin typeface="Calibri"/>
                <a:cs typeface="Calibri"/>
              </a:rPr>
              <a:t>What is the overall revenue trends of the two companies over the last 10 years? Have they decreased or increased overall, and by how much?</a:t>
            </a:r>
          </a:p>
          <a:p>
            <a:pPr lvl="1">
              <a:buClr>
                <a:srgbClr val="4F2875"/>
              </a:buClr>
            </a:pPr>
            <a:r>
              <a:rPr lang="en-NZ" sz="1600" dirty="0">
                <a:solidFill>
                  <a:srgbClr val="767A7D"/>
                </a:solidFill>
                <a:latin typeface="Calibri"/>
                <a:cs typeface="Calibri"/>
              </a:rPr>
              <a:t>What are the similarities and differences between the two company’s revenue history?</a:t>
            </a:r>
          </a:p>
          <a:p>
            <a:pPr lvl="1">
              <a:buClr>
                <a:srgbClr val="4F2875"/>
              </a:buClr>
            </a:pPr>
            <a:r>
              <a:rPr lang="en-NZ" sz="1600" dirty="0">
                <a:solidFill>
                  <a:srgbClr val="767A7D"/>
                </a:solidFill>
                <a:latin typeface="Calibri"/>
                <a:cs typeface="Calibri"/>
              </a:rPr>
              <a:t>Are there any unusual features of the graph? What could be the reason why they have happened?</a:t>
            </a:r>
          </a:p>
          <a:p>
            <a:pPr lvl="1">
              <a:buClr>
                <a:srgbClr val="4F2875"/>
              </a:buClr>
            </a:pPr>
            <a:r>
              <a:rPr lang="en-NZ" sz="1600" dirty="0">
                <a:solidFill>
                  <a:srgbClr val="767A7D"/>
                </a:solidFill>
                <a:latin typeface="Calibri"/>
                <a:cs typeface="Calibri"/>
              </a:rPr>
              <a:t>Are there any other interesting features that you want to discuss when comparing the two companies?</a:t>
            </a:r>
          </a:p>
        </p:txBody>
      </p:sp>
      <p:sp>
        <p:nvSpPr>
          <p:cNvPr id="7" name="Rectangle 6">
            <a:extLst>
              <a:ext uri="{FF2B5EF4-FFF2-40B4-BE49-F238E27FC236}">
                <a16:creationId xmlns:a16="http://schemas.microsoft.com/office/drawing/2014/main" id="{AF263C85-DF1A-4E55-9ABF-D52DF4378C14}"/>
              </a:ext>
            </a:extLst>
          </p:cNvPr>
          <p:cNvSpPr/>
          <p:nvPr/>
        </p:nvSpPr>
        <p:spPr>
          <a:xfrm>
            <a:off x="5220070" y="1097532"/>
            <a:ext cx="6133730" cy="46629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416701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11</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Conclusion</a:t>
            </a:r>
          </a:p>
        </p:txBody>
      </p:sp>
      <p:sp>
        <p:nvSpPr>
          <p:cNvPr id="3" name="Content Placeholder 2">
            <a:extLst>
              <a:ext uri="{FF2B5EF4-FFF2-40B4-BE49-F238E27FC236}">
                <a16:creationId xmlns:a16="http://schemas.microsoft.com/office/drawing/2014/main" id="{C6FDCC8B-0A57-4E8E-B6B4-450CB7F1053A}"/>
              </a:ext>
            </a:extLst>
          </p:cNvPr>
          <p:cNvSpPr>
            <a:spLocks noGrp="1"/>
          </p:cNvSpPr>
          <p:nvPr>
            <p:ph sz="half" idx="1"/>
          </p:nvPr>
        </p:nvSpPr>
        <p:spPr>
          <a:xfrm>
            <a:off x="838199" y="1825625"/>
            <a:ext cx="9610817" cy="4058340"/>
          </a:xfrm>
        </p:spPr>
        <p:txBody>
          <a:bodyPr lIns="91440" tIns="45720" rIns="91440" bIns="45720" anchor="t"/>
          <a:lstStyle/>
          <a:p>
            <a:pPr>
              <a:buClr>
                <a:srgbClr val="F27029"/>
              </a:buClr>
            </a:pPr>
            <a:r>
              <a:rPr lang="en-NZ" sz="2000" dirty="0">
                <a:solidFill>
                  <a:srgbClr val="767A7D"/>
                </a:solidFill>
                <a:latin typeface="Calibri"/>
                <a:cs typeface="Calibri"/>
              </a:rPr>
              <a:t>Using the analysis of the graph that your group discussed in the previous part, write down which company had the better revenue growth overall.</a:t>
            </a:r>
            <a:endParaRPr lang="en-NZ" sz="2000" dirty="0">
              <a:solidFill>
                <a:srgbClr val="767A7D"/>
              </a:solidFill>
              <a:latin typeface="Calibri" panose="020F0502020204030204" pitchFamily="34" charset="0"/>
            </a:endParaRPr>
          </a:p>
        </p:txBody>
      </p:sp>
      <p:sp>
        <p:nvSpPr>
          <p:cNvPr id="2" name="TextBox 1">
            <a:extLst>
              <a:ext uri="{FF2B5EF4-FFF2-40B4-BE49-F238E27FC236}">
                <a16:creationId xmlns:a16="http://schemas.microsoft.com/office/drawing/2014/main" id="{E616EA8D-4296-45ED-832D-AEF7FCCFF5DA}"/>
              </a:ext>
            </a:extLst>
          </p:cNvPr>
          <p:cNvSpPr txBox="1"/>
          <p:nvPr/>
        </p:nvSpPr>
        <p:spPr>
          <a:xfrm>
            <a:off x="1181528" y="2661007"/>
            <a:ext cx="3585681" cy="369332"/>
          </a:xfrm>
          <a:prstGeom prst="rect">
            <a:avLst/>
          </a:prstGeom>
          <a:noFill/>
        </p:spPr>
        <p:txBody>
          <a:bodyPr wrap="square" lIns="91440" tIns="45720" rIns="91440" bIns="45720" rtlCol="0" anchor="t">
            <a:spAutoFit/>
          </a:bodyPr>
          <a:lstStyle/>
          <a:p>
            <a:pPr marL="285750" indent="-285750">
              <a:buClr>
                <a:srgbClr val="4F2875"/>
              </a:buClr>
              <a:buFont typeface="Arial" panose="020B0604020202020204" pitchFamily="34" charset="0"/>
              <a:buChar char="•"/>
            </a:pPr>
            <a:r>
              <a:rPr lang="en-NZ" dirty="0">
                <a:solidFill>
                  <a:srgbClr val="767A7D"/>
                </a:solidFill>
              </a:rPr>
              <a:t>Company:</a:t>
            </a:r>
          </a:p>
        </p:txBody>
      </p:sp>
      <p:sp>
        <p:nvSpPr>
          <p:cNvPr id="4" name="TextBox 3">
            <a:extLst>
              <a:ext uri="{FF2B5EF4-FFF2-40B4-BE49-F238E27FC236}">
                <a16:creationId xmlns:a16="http://schemas.microsoft.com/office/drawing/2014/main" id="{C2D15429-0BAF-492A-BEDF-6051F69B0750}"/>
              </a:ext>
            </a:extLst>
          </p:cNvPr>
          <p:cNvSpPr txBox="1"/>
          <p:nvPr/>
        </p:nvSpPr>
        <p:spPr>
          <a:xfrm>
            <a:off x="3580542" y="2661007"/>
            <a:ext cx="3965825" cy="369332"/>
          </a:xfrm>
          <a:prstGeom prst="rect">
            <a:avLst/>
          </a:prstGeom>
          <a:solidFill>
            <a:schemeClr val="bg2"/>
          </a:solidFill>
        </p:spPr>
        <p:txBody>
          <a:bodyPr wrap="square" rtlCol="0">
            <a:spAutoFit/>
          </a:bodyPr>
          <a:lstStyle/>
          <a:p>
            <a:endParaRPr lang="en-NZ"/>
          </a:p>
        </p:txBody>
      </p:sp>
      <p:sp>
        <p:nvSpPr>
          <p:cNvPr id="7" name="TextBox 6">
            <a:extLst>
              <a:ext uri="{FF2B5EF4-FFF2-40B4-BE49-F238E27FC236}">
                <a16:creationId xmlns:a16="http://schemas.microsoft.com/office/drawing/2014/main" id="{849D4C6F-4563-4937-A3BB-498273504DA9}"/>
              </a:ext>
            </a:extLst>
          </p:cNvPr>
          <p:cNvSpPr txBox="1"/>
          <p:nvPr/>
        </p:nvSpPr>
        <p:spPr>
          <a:xfrm>
            <a:off x="1181526" y="3335139"/>
            <a:ext cx="8876873" cy="369332"/>
          </a:xfrm>
          <a:prstGeom prst="rect">
            <a:avLst/>
          </a:prstGeom>
          <a:noFill/>
        </p:spPr>
        <p:txBody>
          <a:bodyPr wrap="square" lIns="91440" tIns="45720" rIns="91440" bIns="45720" rtlCol="0" anchor="t">
            <a:spAutoFit/>
          </a:bodyPr>
          <a:lstStyle/>
          <a:p>
            <a:pPr marL="285750" indent="-285750">
              <a:buClr>
                <a:srgbClr val="4F2875"/>
              </a:buClr>
              <a:buFont typeface="Arial" panose="020B0604020202020204" pitchFamily="34" charset="0"/>
              <a:buChar char="•"/>
            </a:pPr>
            <a:r>
              <a:rPr lang="en-NZ" dirty="0">
                <a:solidFill>
                  <a:srgbClr val="767A7D"/>
                </a:solidFill>
              </a:rPr>
              <a:t>Justify your choice using your analysis of the graph:</a:t>
            </a:r>
          </a:p>
        </p:txBody>
      </p:sp>
      <p:sp>
        <p:nvSpPr>
          <p:cNvPr id="8" name="TextBox 7">
            <a:extLst>
              <a:ext uri="{FF2B5EF4-FFF2-40B4-BE49-F238E27FC236}">
                <a16:creationId xmlns:a16="http://schemas.microsoft.com/office/drawing/2014/main" id="{232D7D04-0278-4F79-9F68-DBBFFBD7E985}"/>
              </a:ext>
            </a:extLst>
          </p:cNvPr>
          <p:cNvSpPr txBox="1"/>
          <p:nvPr/>
        </p:nvSpPr>
        <p:spPr>
          <a:xfrm>
            <a:off x="1222623" y="3767362"/>
            <a:ext cx="8681665" cy="1719037"/>
          </a:xfrm>
          <a:prstGeom prst="rect">
            <a:avLst/>
          </a:prstGeom>
          <a:solidFill>
            <a:schemeClr val="bg2"/>
          </a:solidFill>
        </p:spPr>
        <p:txBody>
          <a:bodyPr wrap="square" rtlCol="0">
            <a:spAutoFit/>
          </a:bodyPr>
          <a:lstStyle/>
          <a:p>
            <a:endParaRPr lang="en-NZ"/>
          </a:p>
        </p:txBody>
      </p:sp>
    </p:spTree>
    <p:extLst>
      <p:ext uri="{BB962C8B-B14F-4D97-AF65-F5344CB8AC3E}">
        <p14:creationId xmlns:p14="http://schemas.microsoft.com/office/powerpoint/2010/main" val="92799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12</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Let’s find out! </a:t>
            </a:r>
          </a:p>
        </p:txBody>
      </p:sp>
      <p:sp>
        <p:nvSpPr>
          <p:cNvPr id="3" name="Content Placeholder 2">
            <a:extLst>
              <a:ext uri="{FF2B5EF4-FFF2-40B4-BE49-F238E27FC236}">
                <a16:creationId xmlns:a16="http://schemas.microsoft.com/office/drawing/2014/main" id="{C6FDCC8B-0A57-4E8E-B6B4-450CB7F1053A}"/>
              </a:ext>
            </a:extLst>
          </p:cNvPr>
          <p:cNvSpPr>
            <a:spLocks noGrp="1"/>
          </p:cNvSpPr>
          <p:nvPr>
            <p:ph sz="half" idx="1"/>
          </p:nvPr>
        </p:nvSpPr>
        <p:spPr>
          <a:xfrm>
            <a:off x="992240" y="1337436"/>
            <a:ext cx="10207519" cy="3671129"/>
          </a:xfrm>
        </p:spPr>
        <p:txBody>
          <a:bodyPr lIns="91440" tIns="45720" rIns="91440" bIns="45720" anchor="t"/>
          <a:lstStyle/>
          <a:p>
            <a:pPr marL="0" indent="0">
              <a:lnSpc>
                <a:spcPct val="150000"/>
              </a:lnSpc>
              <a:buClr>
                <a:srgbClr val="F27029"/>
              </a:buClr>
              <a:buNone/>
            </a:pPr>
            <a:r>
              <a:rPr lang="en-NZ" sz="2000" dirty="0">
                <a:solidFill>
                  <a:srgbClr val="767A7D"/>
                </a:solidFill>
                <a:latin typeface="Calibri"/>
                <a:cs typeface="Calibri"/>
              </a:rPr>
              <a:t>Now you've chosen a company, it's time to simulate an investment – and see what happens! </a:t>
            </a:r>
            <a:br>
              <a:rPr lang="en-NZ" sz="2000" dirty="0">
                <a:latin typeface="Calibri" panose="020F0502020204030204" pitchFamily="34" charset="0"/>
              </a:rPr>
            </a:br>
            <a:endParaRPr lang="en-NZ" sz="2000" dirty="0">
              <a:solidFill>
                <a:srgbClr val="767A7D"/>
              </a:solidFill>
              <a:latin typeface="Calibri" panose="020F0502020204030204" pitchFamily="34" charset="0"/>
              <a:cs typeface="Calibri" panose="020F0502020204030204" pitchFamily="34" charset="0"/>
            </a:endParaRPr>
          </a:p>
          <a:p>
            <a:pPr marL="800100" lvl="1" indent="-342900">
              <a:lnSpc>
                <a:spcPct val="150000"/>
              </a:lnSpc>
              <a:buClr>
                <a:srgbClr val="F27029"/>
              </a:buClr>
              <a:buFont typeface="+mj-lt"/>
              <a:buAutoNum type="arabicPeriod"/>
            </a:pPr>
            <a:r>
              <a:rPr lang="en-NZ" sz="1600" dirty="0">
                <a:solidFill>
                  <a:srgbClr val="767A7D"/>
                </a:solidFill>
                <a:latin typeface="Calibri"/>
                <a:cs typeface="Calibri"/>
              </a:rPr>
              <a:t>Assume you invest </a:t>
            </a:r>
            <a:r>
              <a:rPr lang="en-NZ" sz="1600" b="1" dirty="0">
                <a:solidFill>
                  <a:srgbClr val="767A7D"/>
                </a:solidFill>
                <a:latin typeface="Calibri"/>
                <a:cs typeface="Calibri"/>
              </a:rPr>
              <a:t>$1,000 </a:t>
            </a:r>
            <a:r>
              <a:rPr lang="en-NZ" sz="1600" dirty="0">
                <a:solidFill>
                  <a:srgbClr val="767A7D"/>
                </a:solidFill>
                <a:latin typeface="Calibri"/>
                <a:cs typeface="Calibri"/>
              </a:rPr>
              <a:t>in this company. Let's see what your investment will be like in one week 's time.</a:t>
            </a:r>
          </a:p>
          <a:p>
            <a:pPr marL="800100" lvl="1" indent="-342900">
              <a:lnSpc>
                <a:spcPct val="150000"/>
              </a:lnSpc>
              <a:buClr>
                <a:srgbClr val="F27029"/>
              </a:buClr>
              <a:buFont typeface="+mj-lt"/>
              <a:buAutoNum type="arabicPeriod"/>
            </a:pPr>
            <a:r>
              <a:rPr lang="en-NZ" sz="1600" dirty="0">
                <a:solidFill>
                  <a:srgbClr val="767A7D"/>
                </a:solidFill>
                <a:latin typeface="Calibri"/>
                <a:cs typeface="Calibri"/>
              </a:rPr>
              <a:t>Use the table on the next slide to record the company share price each day – for the next seven days. </a:t>
            </a:r>
          </a:p>
          <a:p>
            <a:pPr marL="800100" lvl="1" indent="-342900">
              <a:lnSpc>
                <a:spcPct val="150000"/>
              </a:lnSpc>
              <a:buClr>
                <a:srgbClr val="F27029"/>
              </a:buClr>
              <a:buAutoNum type="arabicPeriod"/>
            </a:pPr>
            <a:r>
              <a:rPr lang="en-NZ" sz="1600" dirty="0">
                <a:solidFill>
                  <a:srgbClr val="767A7D"/>
                </a:solidFill>
                <a:latin typeface="Calibri"/>
                <a:cs typeface="Calibri"/>
              </a:rPr>
              <a:t>Calculate how much return you make each day. At the end of the seven-day period, you'll see how much you earned or lost.</a:t>
            </a:r>
          </a:p>
          <a:p>
            <a:pPr marL="0" indent="0" algn="ctr">
              <a:lnSpc>
                <a:spcPct val="150000"/>
              </a:lnSpc>
              <a:buClr>
                <a:srgbClr val="F27029"/>
              </a:buClr>
              <a:buNone/>
            </a:pPr>
            <a:endParaRPr lang="en-NZ" sz="2000" b="1" dirty="0">
              <a:solidFill>
                <a:schemeClr val="accent2"/>
              </a:solidFill>
              <a:latin typeface="Calibri"/>
              <a:cs typeface="Calibri"/>
            </a:endParaRPr>
          </a:p>
          <a:p>
            <a:pPr marL="0" indent="0" algn="ctr">
              <a:lnSpc>
                <a:spcPct val="150000"/>
              </a:lnSpc>
              <a:buClr>
                <a:srgbClr val="F27029"/>
              </a:buClr>
              <a:buNone/>
            </a:pPr>
            <a:r>
              <a:rPr lang="en-NZ" sz="2000" b="1" dirty="0">
                <a:solidFill>
                  <a:schemeClr val="accent2"/>
                </a:solidFill>
                <a:latin typeface="Calibri"/>
                <a:cs typeface="Calibri"/>
              </a:rPr>
              <a:t>This activity illustrates how shares work practically over a short timeframe. </a:t>
            </a:r>
            <a:endParaRPr lang="en-NZ" sz="2000" b="1" dirty="0">
              <a:solidFill>
                <a:schemeClr val="accent2"/>
              </a:solidFill>
              <a:latin typeface="Calibri" panose="020F0502020204030204" pitchFamily="34" charset="0"/>
              <a:cs typeface="Calibri"/>
            </a:endParaRPr>
          </a:p>
          <a:p>
            <a:pPr marL="0" indent="0" algn="ctr">
              <a:lnSpc>
                <a:spcPct val="150000"/>
              </a:lnSpc>
              <a:buNone/>
            </a:pPr>
            <a:r>
              <a:rPr lang="en-NZ" sz="2000" b="1" dirty="0">
                <a:solidFill>
                  <a:schemeClr val="accent2"/>
                </a:solidFill>
                <a:latin typeface="Calibri"/>
                <a:cs typeface="Calibri"/>
              </a:rPr>
              <a:t>It is important to remember that shares should be considered as a </a:t>
            </a:r>
            <a:r>
              <a:rPr lang="en-NZ" sz="2000" b="1" u="sng" dirty="0">
                <a:solidFill>
                  <a:schemeClr val="accent2"/>
                </a:solidFill>
                <a:latin typeface="Calibri"/>
                <a:cs typeface="Calibri"/>
              </a:rPr>
              <a:t>long-term investment</a:t>
            </a:r>
            <a:r>
              <a:rPr lang="en-NZ" sz="2000" b="1" dirty="0">
                <a:solidFill>
                  <a:schemeClr val="accent2"/>
                </a:solidFill>
                <a:latin typeface="Calibri"/>
                <a:cs typeface="Calibri"/>
              </a:rPr>
              <a:t>. </a:t>
            </a:r>
            <a:endParaRPr lang="en-NZ" sz="2000" b="1" dirty="0">
              <a:solidFill>
                <a:schemeClr val="accent2"/>
              </a:solidFill>
              <a:latin typeface="Calibri" panose="020F0502020204030204" pitchFamily="34" charset="0"/>
              <a:cs typeface="Calibri"/>
            </a:endParaRPr>
          </a:p>
        </p:txBody>
      </p:sp>
    </p:spTree>
    <p:extLst>
      <p:ext uri="{BB962C8B-B14F-4D97-AF65-F5344CB8AC3E}">
        <p14:creationId xmlns:p14="http://schemas.microsoft.com/office/powerpoint/2010/main" val="55642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13</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Let’s find out! </a:t>
            </a:r>
          </a:p>
        </p:txBody>
      </p:sp>
      <p:graphicFrame>
        <p:nvGraphicFramePr>
          <p:cNvPr id="2" name="Table 3">
            <a:extLst>
              <a:ext uri="{FF2B5EF4-FFF2-40B4-BE49-F238E27FC236}">
                <a16:creationId xmlns:a16="http://schemas.microsoft.com/office/drawing/2014/main" id="{E8C12F4E-4B56-438B-8D6C-244BC8A4FB9B}"/>
              </a:ext>
            </a:extLst>
          </p:cNvPr>
          <p:cNvGraphicFramePr>
            <a:graphicFrameLocks noGrp="1"/>
          </p:cNvGraphicFramePr>
          <p:nvPr>
            <p:extLst>
              <p:ext uri="{D42A27DB-BD31-4B8C-83A1-F6EECF244321}">
                <p14:modId xmlns:p14="http://schemas.microsoft.com/office/powerpoint/2010/main" val="2202066602"/>
              </p:ext>
            </p:extLst>
          </p:nvPr>
        </p:nvGraphicFramePr>
        <p:xfrm>
          <a:off x="1153539" y="1878767"/>
          <a:ext cx="7122686" cy="828040"/>
        </p:xfrm>
        <a:graphic>
          <a:graphicData uri="http://schemas.openxmlformats.org/drawingml/2006/table">
            <a:tbl>
              <a:tblPr firstRow="1" bandRow="1">
                <a:tableStyleId>{5C22544A-7EE6-4342-B048-85BDC9FD1C3A}</a:tableStyleId>
              </a:tblPr>
              <a:tblGrid>
                <a:gridCol w="1531033">
                  <a:extLst>
                    <a:ext uri="{9D8B030D-6E8A-4147-A177-3AD203B41FA5}">
                      <a16:colId xmlns:a16="http://schemas.microsoft.com/office/drawing/2014/main" val="1786978370"/>
                    </a:ext>
                  </a:extLst>
                </a:gridCol>
                <a:gridCol w="1974995">
                  <a:extLst>
                    <a:ext uri="{9D8B030D-6E8A-4147-A177-3AD203B41FA5}">
                      <a16:colId xmlns:a16="http://schemas.microsoft.com/office/drawing/2014/main" val="3177978900"/>
                    </a:ext>
                  </a:extLst>
                </a:gridCol>
                <a:gridCol w="1808329">
                  <a:extLst>
                    <a:ext uri="{9D8B030D-6E8A-4147-A177-3AD203B41FA5}">
                      <a16:colId xmlns:a16="http://schemas.microsoft.com/office/drawing/2014/main" val="2378348014"/>
                    </a:ext>
                  </a:extLst>
                </a:gridCol>
                <a:gridCol w="1808329">
                  <a:extLst>
                    <a:ext uri="{9D8B030D-6E8A-4147-A177-3AD203B41FA5}">
                      <a16:colId xmlns:a16="http://schemas.microsoft.com/office/drawing/2014/main" val="1604033782"/>
                    </a:ext>
                  </a:extLst>
                </a:gridCol>
              </a:tblGrid>
              <a:tr h="370840">
                <a:tc>
                  <a:txBody>
                    <a:bodyPr/>
                    <a:lstStyle/>
                    <a:p>
                      <a:r>
                        <a:rPr lang="en-NZ" sz="1200" dirty="0"/>
                        <a:t>Company Name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Your investment (USD)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Share price (USD)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How many shares (your investment ÷ share price)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extLst>
                  <a:ext uri="{0D108BD9-81ED-4DB2-BD59-A6C34878D82A}">
                    <a16:rowId xmlns:a16="http://schemas.microsoft.com/office/drawing/2014/main" val="887698273"/>
                  </a:ext>
                </a:extLst>
              </a:tr>
              <a:tr h="370840">
                <a:tc>
                  <a:txBody>
                    <a:bodyPr/>
                    <a:lstStyle/>
                    <a:p>
                      <a:endParaRPr lang="en-NZ" dirty="0">
                        <a:solidFill>
                          <a:srgbClr val="767A7D"/>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NZ" dirty="0">
                          <a:solidFill>
                            <a:srgbClr val="767A7D"/>
                          </a:solidFill>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solidFill>
                          <a:srgbClr val="767A7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solidFill>
                          <a:srgbClr val="767A7D"/>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924195"/>
                  </a:ext>
                </a:extLst>
              </a:tr>
            </a:tbl>
          </a:graphicData>
        </a:graphic>
      </p:graphicFrame>
      <p:sp>
        <p:nvSpPr>
          <p:cNvPr id="8" name="TextBox 7">
            <a:extLst>
              <a:ext uri="{FF2B5EF4-FFF2-40B4-BE49-F238E27FC236}">
                <a16:creationId xmlns:a16="http://schemas.microsoft.com/office/drawing/2014/main" id="{791C2982-A2D7-48EB-9B1E-124A5AC139B5}"/>
              </a:ext>
            </a:extLst>
          </p:cNvPr>
          <p:cNvSpPr txBox="1"/>
          <p:nvPr/>
        </p:nvSpPr>
        <p:spPr>
          <a:xfrm>
            <a:off x="1083997" y="1408437"/>
            <a:ext cx="5780520" cy="369332"/>
          </a:xfrm>
          <a:prstGeom prst="rect">
            <a:avLst/>
          </a:prstGeom>
          <a:noFill/>
        </p:spPr>
        <p:txBody>
          <a:bodyPr wrap="square" lIns="91440" tIns="45720" rIns="91440" bIns="45720" rtlCol="0" anchor="t">
            <a:spAutoFit/>
          </a:bodyPr>
          <a:lstStyle/>
          <a:p>
            <a:pPr>
              <a:buClr>
                <a:srgbClr val="F27029"/>
              </a:buClr>
            </a:pPr>
            <a:r>
              <a:rPr lang="en-NZ" dirty="0">
                <a:solidFill>
                  <a:srgbClr val="767A7D"/>
                </a:solidFill>
              </a:rPr>
              <a:t>Initial investment (Day 1)</a:t>
            </a:r>
          </a:p>
        </p:txBody>
      </p:sp>
      <p:sp>
        <p:nvSpPr>
          <p:cNvPr id="9" name="TextBox 8">
            <a:extLst>
              <a:ext uri="{FF2B5EF4-FFF2-40B4-BE49-F238E27FC236}">
                <a16:creationId xmlns:a16="http://schemas.microsoft.com/office/drawing/2014/main" id="{A214B22B-752F-4A6F-A5AA-EF8C7C79A0B6}"/>
              </a:ext>
            </a:extLst>
          </p:cNvPr>
          <p:cNvSpPr txBox="1"/>
          <p:nvPr/>
        </p:nvSpPr>
        <p:spPr>
          <a:xfrm>
            <a:off x="1083997" y="2806841"/>
            <a:ext cx="5780520" cy="369332"/>
          </a:xfrm>
          <a:prstGeom prst="rect">
            <a:avLst/>
          </a:prstGeom>
          <a:noFill/>
        </p:spPr>
        <p:txBody>
          <a:bodyPr wrap="square" lIns="91440" tIns="45720" rIns="91440" bIns="45720" rtlCol="0" anchor="t">
            <a:spAutoFit/>
          </a:bodyPr>
          <a:lstStyle/>
          <a:p>
            <a:pPr>
              <a:buClr>
                <a:srgbClr val="F27029"/>
              </a:buClr>
            </a:pPr>
            <a:r>
              <a:rPr lang="en-NZ" dirty="0">
                <a:solidFill>
                  <a:srgbClr val="767A7D"/>
                </a:solidFill>
              </a:rPr>
              <a:t>Day 2 to 7</a:t>
            </a:r>
          </a:p>
        </p:txBody>
      </p:sp>
      <p:graphicFrame>
        <p:nvGraphicFramePr>
          <p:cNvPr id="11" name="Table 3">
            <a:extLst>
              <a:ext uri="{FF2B5EF4-FFF2-40B4-BE49-F238E27FC236}">
                <a16:creationId xmlns:a16="http://schemas.microsoft.com/office/drawing/2014/main" id="{D8C94437-A659-468C-BB01-E5AA496633C1}"/>
              </a:ext>
            </a:extLst>
          </p:cNvPr>
          <p:cNvGraphicFramePr>
            <a:graphicFrameLocks noGrp="1"/>
          </p:cNvGraphicFramePr>
          <p:nvPr>
            <p:extLst>
              <p:ext uri="{D42A27DB-BD31-4B8C-83A1-F6EECF244321}">
                <p14:modId xmlns:p14="http://schemas.microsoft.com/office/powerpoint/2010/main" val="3723329323"/>
              </p:ext>
            </p:extLst>
          </p:nvPr>
        </p:nvGraphicFramePr>
        <p:xfrm>
          <a:off x="1153539" y="3235785"/>
          <a:ext cx="7253613" cy="2682240"/>
        </p:xfrm>
        <a:graphic>
          <a:graphicData uri="http://schemas.openxmlformats.org/drawingml/2006/table">
            <a:tbl>
              <a:tblPr firstRow="1" bandRow="1">
                <a:tableStyleId>{5C22544A-7EE6-4342-B048-85BDC9FD1C3A}</a:tableStyleId>
              </a:tblPr>
              <a:tblGrid>
                <a:gridCol w="1559176">
                  <a:extLst>
                    <a:ext uri="{9D8B030D-6E8A-4147-A177-3AD203B41FA5}">
                      <a16:colId xmlns:a16="http://schemas.microsoft.com/office/drawing/2014/main" val="1786978370"/>
                    </a:ext>
                  </a:extLst>
                </a:gridCol>
                <a:gridCol w="2011299">
                  <a:extLst>
                    <a:ext uri="{9D8B030D-6E8A-4147-A177-3AD203B41FA5}">
                      <a16:colId xmlns:a16="http://schemas.microsoft.com/office/drawing/2014/main" val="3177978900"/>
                    </a:ext>
                  </a:extLst>
                </a:gridCol>
                <a:gridCol w="1841569">
                  <a:extLst>
                    <a:ext uri="{9D8B030D-6E8A-4147-A177-3AD203B41FA5}">
                      <a16:colId xmlns:a16="http://schemas.microsoft.com/office/drawing/2014/main" val="2378348014"/>
                    </a:ext>
                  </a:extLst>
                </a:gridCol>
                <a:gridCol w="1841569">
                  <a:extLst>
                    <a:ext uri="{9D8B030D-6E8A-4147-A177-3AD203B41FA5}">
                      <a16:colId xmlns:a16="http://schemas.microsoft.com/office/drawing/2014/main" val="1604033782"/>
                    </a:ext>
                  </a:extLst>
                </a:gridCol>
              </a:tblGrid>
              <a:tr h="370840">
                <a:tc>
                  <a:txBody>
                    <a:bodyPr/>
                    <a:lstStyle/>
                    <a:p>
                      <a:r>
                        <a:rPr lang="en-NZ" sz="1200" dirty="0"/>
                        <a:t>Day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New share price (USD)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Total (No. of shares x new share price)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tc>
                  <a:txBody>
                    <a:bodyPr/>
                    <a:lstStyle/>
                    <a:p>
                      <a:r>
                        <a:rPr lang="en-NZ" sz="1200" dirty="0"/>
                        <a:t>Profit/loss (Total - $1,000)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7029"/>
                    </a:solidFill>
                  </a:tcPr>
                </a:tc>
                <a:extLst>
                  <a:ext uri="{0D108BD9-81ED-4DB2-BD59-A6C34878D82A}">
                    <a16:rowId xmlns:a16="http://schemas.microsoft.com/office/drawing/2014/main" val="887698273"/>
                  </a:ext>
                </a:extLst>
              </a:tr>
              <a:tr h="370840">
                <a:tc>
                  <a:txBody>
                    <a:bodyPr/>
                    <a:lstStyle/>
                    <a:p>
                      <a:r>
                        <a:rPr lang="en-NZ" dirty="0">
                          <a:solidFill>
                            <a:srgbClr val="767A7D"/>
                          </a:solidFill>
                        </a:rPr>
                        <a:t>Day 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5924195"/>
                  </a:ext>
                </a:extLst>
              </a:tr>
              <a:tr h="370840">
                <a:tc>
                  <a:txBody>
                    <a:bodyPr/>
                    <a:lstStyle/>
                    <a:p>
                      <a:r>
                        <a:rPr lang="en-NZ" dirty="0">
                          <a:solidFill>
                            <a:srgbClr val="767A7D"/>
                          </a:solidFill>
                        </a:rPr>
                        <a:t>Day 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4276673"/>
                  </a:ext>
                </a:extLst>
              </a:tr>
              <a:tr h="370840">
                <a:tc>
                  <a:txBody>
                    <a:bodyPr/>
                    <a:lstStyle/>
                    <a:p>
                      <a:r>
                        <a:rPr lang="en-NZ" dirty="0">
                          <a:solidFill>
                            <a:srgbClr val="767A7D"/>
                          </a:solidFill>
                        </a:rPr>
                        <a:t>Day 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8909586"/>
                  </a:ext>
                </a:extLst>
              </a:tr>
              <a:tr h="370840">
                <a:tc>
                  <a:txBody>
                    <a:bodyPr/>
                    <a:lstStyle/>
                    <a:p>
                      <a:r>
                        <a:rPr lang="en-NZ" dirty="0">
                          <a:solidFill>
                            <a:srgbClr val="767A7D"/>
                          </a:solidFill>
                        </a:rPr>
                        <a:t>Day 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5198407"/>
                  </a:ext>
                </a:extLst>
              </a:tr>
              <a:tr h="370840">
                <a:tc>
                  <a:txBody>
                    <a:bodyPr/>
                    <a:lstStyle/>
                    <a:p>
                      <a:r>
                        <a:rPr lang="en-NZ" dirty="0">
                          <a:solidFill>
                            <a:srgbClr val="767A7D"/>
                          </a:solidFill>
                        </a:rPr>
                        <a:t>Day 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7281880"/>
                  </a:ext>
                </a:extLst>
              </a:tr>
              <a:tr h="370840">
                <a:tc>
                  <a:txBody>
                    <a:bodyPr/>
                    <a:lstStyle/>
                    <a:p>
                      <a:r>
                        <a:rPr lang="en-NZ" dirty="0">
                          <a:solidFill>
                            <a:srgbClr val="767A7D"/>
                          </a:solidFill>
                        </a:rPr>
                        <a:t>Day 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NZ"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322821"/>
                  </a:ext>
                </a:extLst>
              </a:tr>
            </a:tbl>
          </a:graphicData>
        </a:graphic>
      </p:graphicFrame>
    </p:spTree>
    <p:extLst>
      <p:ext uri="{BB962C8B-B14F-4D97-AF65-F5344CB8AC3E}">
        <p14:creationId xmlns:p14="http://schemas.microsoft.com/office/powerpoint/2010/main" val="67197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2</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Summary of Project</a:t>
            </a:r>
          </a:p>
        </p:txBody>
      </p:sp>
      <p:sp>
        <p:nvSpPr>
          <p:cNvPr id="8" name="Content Placeholder 8">
            <a:extLst>
              <a:ext uri="{FF2B5EF4-FFF2-40B4-BE49-F238E27FC236}">
                <a16:creationId xmlns:a16="http://schemas.microsoft.com/office/drawing/2014/main" id="{33B75F4E-656C-4295-BDDF-AC41C8C113B0}"/>
              </a:ext>
            </a:extLst>
          </p:cNvPr>
          <p:cNvSpPr>
            <a:spLocks noGrp="1"/>
          </p:cNvSpPr>
          <p:nvPr>
            <p:ph sz="half" idx="1"/>
          </p:nvPr>
        </p:nvSpPr>
        <p:spPr>
          <a:xfrm>
            <a:off x="782120" y="1995638"/>
            <a:ext cx="10627760" cy="3507641"/>
          </a:xfrm>
        </p:spPr>
        <p:txBody>
          <a:bodyPr lIns="91440" tIns="45720" rIns="91440" bIns="45720" anchor="t">
            <a:normAutofit/>
          </a:bodyPr>
          <a:lstStyle/>
          <a:p>
            <a:pPr>
              <a:buClr>
                <a:srgbClr val="F27029"/>
              </a:buClr>
            </a:pPr>
            <a:r>
              <a:rPr lang="en-NZ" sz="2000" dirty="0">
                <a:solidFill>
                  <a:srgbClr val="767A7D"/>
                </a:solidFill>
                <a:latin typeface="Calibri"/>
                <a:cs typeface="Calibri"/>
              </a:rPr>
              <a:t>Aim: To investigate companies’ revenues comparisons and simulate investing in shares</a:t>
            </a:r>
          </a:p>
          <a:p>
            <a:pPr>
              <a:buClr>
                <a:srgbClr val="F27029"/>
              </a:buClr>
            </a:pPr>
            <a:r>
              <a:rPr lang="en-NZ" sz="2000" dirty="0">
                <a:solidFill>
                  <a:srgbClr val="767A7D"/>
                </a:solidFill>
                <a:latin typeface="Calibri"/>
                <a:cs typeface="Calibri"/>
              </a:rPr>
              <a:t>Time period: 2 - 3 weeks</a:t>
            </a:r>
          </a:p>
          <a:p>
            <a:pPr>
              <a:buClr>
                <a:srgbClr val="F27029"/>
              </a:buClr>
            </a:pPr>
            <a:r>
              <a:rPr lang="en-NZ" sz="2000" dirty="0">
                <a:solidFill>
                  <a:srgbClr val="767A7D"/>
                </a:solidFill>
                <a:latin typeface="Calibri"/>
                <a:cs typeface="Calibri"/>
              </a:rPr>
              <a:t>Number of people in a group: 3 - 4 people</a:t>
            </a:r>
          </a:p>
          <a:p>
            <a:pPr>
              <a:buClr>
                <a:srgbClr val="F27029"/>
              </a:buClr>
            </a:pPr>
            <a:r>
              <a:rPr lang="en-NZ" sz="2000" dirty="0">
                <a:solidFill>
                  <a:srgbClr val="767A7D"/>
                </a:solidFill>
                <a:latin typeface="Calibri" panose="020F0502020204030204" pitchFamily="34" charset="0"/>
              </a:rPr>
              <a:t>Resources &amp; Equipment</a:t>
            </a:r>
          </a:p>
          <a:p>
            <a:pPr lvl="1">
              <a:buClr>
                <a:srgbClr val="4F2875"/>
              </a:buClr>
            </a:pPr>
            <a:r>
              <a:rPr lang="en-NZ" sz="1600" dirty="0">
                <a:solidFill>
                  <a:srgbClr val="767A7D"/>
                </a:solidFill>
                <a:latin typeface="Calibri" panose="020F0502020204030204" pitchFamily="34" charset="0"/>
              </a:rPr>
              <a:t>Project presentation template</a:t>
            </a:r>
          </a:p>
          <a:p>
            <a:pPr lvl="1">
              <a:buClr>
                <a:srgbClr val="4F2875"/>
              </a:buClr>
            </a:pPr>
            <a:r>
              <a:rPr lang="en-NZ" sz="1600" dirty="0">
                <a:solidFill>
                  <a:srgbClr val="767A7D"/>
                </a:solidFill>
                <a:latin typeface="Calibri" panose="020F0502020204030204" pitchFamily="34" charset="0"/>
              </a:rPr>
              <a:t>Spreadsheet tool (e.g. Excel spreadsheet, Google spreadsheet, etc.)</a:t>
            </a:r>
          </a:p>
          <a:p>
            <a:pPr lvl="1">
              <a:buClr>
                <a:srgbClr val="4F2875"/>
              </a:buClr>
            </a:pPr>
            <a:r>
              <a:rPr lang="en-NZ" sz="1600" dirty="0">
                <a:solidFill>
                  <a:srgbClr val="767A7D"/>
                </a:solidFill>
                <a:latin typeface="Calibri" panose="020F0502020204030204" pitchFamily="34" charset="0"/>
              </a:rPr>
              <a:t>Other useful websites</a:t>
            </a:r>
          </a:p>
          <a:p>
            <a:pPr>
              <a:buClr>
                <a:srgbClr val="F27029"/>
              </a:buClr>
            </a:pPr>
            <a:r>
              <a:rPr lang="en-NZ" sz="2000" dirty="0">
                <a:solidFill>
                  <a:srgbClr val="767A7D"/>
                </a:solidFill>
                <a:latin typeface="Calibri" panose="020F0502020204030204" pitchFamily="34" charset="0"/>
              </a:rPr>
              <a:t>Outcome: Visual presentation </a:t>
            </a:r>
          </a:p>
          <a:p>
            <a:pPr lvl="1"/>
            <a:endParaRPr lang="en-NZ" sz="1600" dirty="0">
              <a:solidFill>
                <a:srgbClr val="767A7D"/>
              </a:solidFill>
              <a:latin typeface="Calibri" panose="020F0502020204030204" pitchFamily="34" charset="0"/>
            </a:endParaRPr>
          </a:p>
          <a:p>
            <a:pPr lvl="1"/>
            <a:endParaRPr lang="en-NZ" sz="1600" dirty="0">
              <a:solidFill>
                <a:srgbClr val="4F2875"/>
              </a:solidFill>
              <a:latin typeface="Calibri" panose="020F0502020204030204" pitchFamily="34" charset="0"/>
            </a:endParaRPr>
          </a:p>
          <a:p>
            <a:pPr marL="0" indent="0">
              <a:buNone/>
            </a:pPr>
            <a:endParaRPr lang="en-NZ" sz="2000" dirty="0">
              <a:solidFill>
                <a:srgbClr val="767A7D"/>
              </a:solidFill>
              <a:latin typeface="Calibri" panose="020F0502020204030204" pitchFamily="34" charset="0"/>
            </a:endParaRPr>
          </a:p>
        </p:txBody>
      </p:sp>
    </p:spTree>
    <p:extLst>
      <p:ext uri="{BB962C8B-B14F-4D97-AF65-F5344CB8AC3E}">
        <p14:creationId xmlns:p14="http://schemas.microsoft.com/office/powerpoint/2010/main" val="271124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3</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Statistical Enquiry Cycle</a:t>
            </a:r>
          </a:p>
        </p:txBody>
      </p:sp>
      <p:sp>
        <p:nvSpPr>
          <p:cNvPr id="8" name="Content Placeholder 8">
            <a:extLst>
              <a:ext uri="{FF2B5EF4-FFF2-40B4-BE49-F238E27FC236}">
                <a16:creationId xmlns:a16="http://schemas.microsoft.com/office/drawing/2014/main" id="{65BCE3EB-C6BC-4992-B64D-5EDBD7B5F406}"/>
              </a:ext>
            </a:extLst>
          </p:cNvPr>
          <p:cNvSpPr>
            <a:spLocks noGrp="1"/>
          </p:cNvSpPr>
          <p:nvPr>
            <p:ph sz="half" idx="1"/>
          </p:nvPr>
        </p:nvSpPr>
        <p:spPr>
          <a:xfrm>
            <a:off x="838199" y="1714050"/>
            <a:ext cx="5420557" cy="4615525"/>
          </a:xfrm>
        </p:spPr>
        <p:txBody>
          <a:bodyPr lIns="91440" tIns="45720" rIns="91440" bIns="45720" anchor="t">
            <a:normAutofit fontScale="77500" lnSpcReduction="20000"/>
          </a:bodyPr>
          <a:lstStyle/>
          <a:p>
            <a:pPr marL="0" indent="0">
              <a:lnSpc>
                <a:spcPct val="160000"/>
              </a:lnSpc>
              <a:buNone/>
            </a:pPr>
            <a:r>
              <a:rPr lang="en-NZ" sz="2000">
                <a:solidFill>
                  <a:srgbClr val="767A7D"/>
                </a:solidFill>
                <a:latin typeface="Calibri"/>
                <a:cs typeface="Calibri"/>
              </a:rPr>
              <a:t>To carry out this project a ‘statistical enquiry cycle’ will be used. There are five stages in this cycle:</a:t>
            </a:r>
          </a:p>
          <a:p>
            <a:pPr>
              <a:lnSpc>
                <a:spcPct val="160000"/>
              </a:lnSpc>
              <a:buClr>
                <a:srgbClr val="F27029"/>
              </a:buClr>
            </a:pPr>
            <a:r>
              <a:rPr lang="en-US" sz="2000" b="1">
                <a:solidFill>
                  <a:srgbClr val="4F2875"/>
                </a:solidFill>
                <a:latin typeface="Calibri"/>
                <a:cs typeface="Calibri"/>
              </a:rPr>
              <a:t>Problem</a:t>
            </a:r>
            <a:r>
              <a:rPr lang="en-US" sz="2000">
                <a:solidFill>
                  <a:srgbClr val="767A7D"/>
                </a:solidFill>
                <a:latin typeface="Calibri"/>
                <a:cs typeface="Calibri"/>
              </a:rPr>
              <a:t>: formulate a statistical </a:t>
            </a:r>
            <a:r>
              <a:rPr lang="en-US" sz="2000" b="1">
                <a:solidFill>
                  <a:srgbClr val="767A7D"/>
                </a:solidFill>
                <a:latin typeface="Calibri"/>
                <a:cs typeface="Calibri"/>
              </a:rPr>
              <a:t>question</a:t>
            </a:r>
            <a:r>
              <a:rPr lang="en-US" sz="2000">
                <a:solidFill>
                  <a:srgbClr val="767A7D"/>
                </a:solidFill>
                <a:latin typeface="Calibri"/>
                <a:cs typeface="Calibri"/>
              </a:rPr>
              <a:t>, what data to collect, who to collect it from and why it is important.</a:t>
            </a:r>
          </a:p>
          <a:p>
            <a:pPr>
              <a:lnSpc>
                <a:spcPct val="160000"/>
              </a:lnSpc>
              <a:buClr>
                <a:srgbClr val="F27029"/>
              </a:buClr>
            </a:pPr>
            <a:r>
              <a:rPr lang="en-US" sz="2000" b="1">
                <a:solidFill>
                  <a:srgbClr val="4F2875"/>
                </a:solidFill>
                <a:latin typeface="Calibri"/>
                <a:cs typeface="Calibri"/>
              </a:rPr>
              <a:t>Plan</a:t>
            </a:r>
            <a:r>
              <a:rPr lang="en-US" sz="2000">
                <a:solidFill>
                  <a:srgbClr val="767A7D"/>
                </a:solidFill>
                <a:latin typeface="Calibri"/>
                <a:cs typeface="Calibri"/>
              </a:rPr>
              <a:t>: explain how the data will be gathered.</a:t>
            </a:r>
          </a:p>
          <a:p>
            <a:pPr>
              <a:lnSpc>
                <a:spcPct val="160000"/>
              </a:lnSpc>
              <a:buClr>
                <a:srgbClr val="F27029"/>
              </a:buClr>
            </a:pPr>
            <a:r>
              <a:rPr lang="en-US" sz="2000" b="1">
                <a:solidFill>
                  <a:srgbClr val="4F2875"/>
                </a:solidFill>
                <a:latin typeface="Calibri"/>
                <a:cs typeface="Calibri"/>
              </a:rPr>
              <a:t>Data</a:t>
            </a:r>
            <a:r>
              <a:rPr lang="en-US" sz="2000">
                <a:solidFill>
                  <a:srgbClr val="767A7D"/>
                </a:solidFill>
                <a:latin typeface="Calibri"/>
                <a:cs typeface="Calibri"/>
              </a:rPr>
              <a:t>: present how the data is managed and </a:t>
            </a:r>
            <a:r>
              <a:rPr lang="en-US" sz="2000" err="1">
                <a:solidFill>
                  <a:srgbClr val="767A7D"/>
                </a:solidFill>
                <a:latin typeface="Calibri"/>
                <a:cs typeface="Calibri"/>
              </a:rPr>
              <a:t>organised</a:t>
            </a:r>
            <a:r>
              <a:rPr lang="en-US" sz="2000">
                <a:solidFill>
                  <a:srgbClr val="767A7D"/>
                </a:solidFill>
                <a:latin typeface="Calibri"/>
                <a:cs typeface="Calibri"/>
              </a:rPr>
              <a:t>.</a:t>
            </a:r>
          </a:p>
          <a:p>
            <a:pPr>
              <a:lnSpc>
                <a:spcPct val="160000"/>
              </a:lnSpc>
              <a:buClr>
                <a:srgbClr val="F27029"/>
              </a:buClr>
            </a:pPr>
            <a:r>
              <a:rPr lang="en-US" sz="2000" b="1">
                <a:solidFill>
                  <a:srgbClr val="4F2875"/>
                </a:solidFill>
                <a:latin typeface="Calibri"/>
                <a:cs typeface="Calibri"/>
              </a:rPr>
              <a:t>Analysis</a:t>
            </a:r>
            <a:r>
              <a:rPr lang="en-US" sz="2000">
                <a:solidFill>
                  <a:srgbClr val="767A7D"/>
                </a:solidFill>
                <a:latin typeface="Calibri"/>
                <a:cs typeface="Calibri"/>
              </a:rPr>
              <a:t>: explore and </a:t>
            </a:r>
            <a:r>
              <a:rPr lang="en-US" sz="2000" err="1">
                <a:solidFill>
                  <a:srgbClr val="767A7D"/>
                </a:solidFill>
                <a:latin typeface="Calibri"/>
                <a:cs typeface="Calibri"/>
              </a:rPr>
              <a:t>analyse</a:t>
            </a:r>
            <a:r>
              <a:rPr lang="en-US" sz="2000">
                <a:solidFill>
                  <a:srgbClr val="767A7D"/>
                </a:solidFill>
                <a:latin typeface="Calibri"/>
                <a:cs typeface="Calibri"/>
              </a:rPr>
              <a:t> the data, using a variety of data displays, numerical summaries and reasoning with the data.</a:t>
            </a:r>
          </a:p>
          <a:p>
            <a:pPr>
              <a:lnSpc>
                <a:spcPct val="160000"/>
              </a:lnSpc>
              <a:buClr>
                <a:srgbClr val="F27029"/>
              </a:buClr>
            </a:pPr>
            <a:r>
              <a:rPr lang="en-US" sz="2000" b="1">
                <a:solidFill>
                  <a:srgbClr val="4F2875"/>
                </a:solidFill>
                <a:latin typeface="Calibri"/>
                <a:cs typeface="Calibri"/>
              </a:rPr>
              <a:t>Conclusion</a:t>
            </a:r>
            <a:r>
              <a:rPr lang="en-US" sz="2000">
                <a:solidFill>
                  <a:srgbClr val="767A7D"/>
                </a:solidFill>
                <a:latin typeface="Calibri"/>
                <a:cs typeface="Calibri"/>
              </a:rPr>
              <a:t>: answer the question in the problem section and give reasons based on the analysis section.</a:t>
            </a:r>
            <a:endParaRPr lang="en-NZ" sz="2000">
              <a:solidFill>
                <a:srgbClr val="767A7D"/>
              </a:solidFill>
              <a:latin typeface="Calibri"/>
              <a:cs typeface="Calibri"/>
            </a:endParaRPr>
          </a:p>
          <a:p>
            <a:pPr lvl="1">
              <a:lnSpc>
                <a:spcPct val="160000"/>
              </a:lnSpc>
            </a:pPr>
            <a:endParaRPr lang="en-NZ" sz="1600">
              <a:solidFill>
                <a:srgbClr val="4F2875"/>
              </a:solidFill>
              <a:latin typeface="Calibri" panose="020F0502020204030204" pitchFamily="34" charset="0"/>
            </a:endParaRPr>
          </a:p>
          <a:p>
            <a:pPr marL="0" indent="0">
              <a:lnSpc>
                <a:spcPct val="160000"/>
              </a:lnSpc>
              <a:buNone/>
            </a:pPr>
            <a:endParaRPr lang="en-NZ" sz="2000">
              <a:solidFill>
                <a:srgbClr val="767A7D"/>
              </a:solidFill>
              <a:latin typeface="Calibri" panose="020F0502020204030204" pitchFamily="34" charset="0"/>
            </a:endParaRPr>
          </a:p>
        </p:txBody>
      </p:sp>
      <p:pic>
        <p:nvPicPr>
          <p:cNvPr id="10" name="Picture 9">
            <a:extLst>
              <a:ext uri="{FF2B5EF4-FFF2-40B4-BE49-F238E27FC236}">
                <a16:creationId xmlns:a16="http://schemas.microsoft.com/office/drawing/2014/main" id="{5E758785-E767-4723-95FF-58DF28533DA3}"/>
              </a:ext>
            </a:extLst>
          </p:cNvPr>
          <p:cNvPicPr>
            <a:picLocks noChangeAspect="1"/>
          </p:cNvPicPr>
          <p:nvPr/>
        </p:nvPicPr>
        <p:blipFill>
          <a:blip r:embed="rId2"/>
          <a:stretch>
            <a:fillRect/>
          </a:stretch>
        </p:blipFill>
        <p:spPr>
          <a:xfrm>
            <a:off x="6464919" y="1421330"/>
            <a:ext cx="4817860" cy="4056435"/>
          </a:xfrm>
          <a:prstGeom prst="rect">
            <a:avLst/>
          </a:prstGeom>
        </p:spPr>
      </p:pic>
    </p:spTree>
    <p:extLst>
      <p:ext uri="{BB962C8B-B14F-4D97-AF65-F5344CB8AC3E}">
        <p14:creationId xmlns:p14="http://schemas.microsoft.com/office/powerpoint/2010/main" val="313042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Problem</a:t>
            </a:r>
          </a:p>
        </p:txBody>
      </p:sp>
      <p:sp>
        <p:nvSpPr>
          <p:cNvPr id="9" name="Content Placeholder 8"/>
          <p:cNvSpPr>
            <a:spLocks noGrp="1"/>
          </p:cNvSpPr>
          <p:nvPr>
            <p:ph sz="half" idx="1"/>
          </p:nvPr>
        </p:nvSpPr>
        <p:spPr>
          <a:xfrm>
            <a:off x="838200" y="1605017"/>
            <a:ext cx="10933590" cy="4267560"/>
          </a:xfrm>
        </p:spPr>
        <p:txBody>
          <a:bodyPr lIns="91440" tIns="45720" rIns="91440" bIns="45720" anchor="t">
            <a:normAutofit/>
          </a:bodyPr>
          <a:lstStyle/>
          <a:p>
            <a:pPr marL="0" indent="0">
              <a:buNone/>
            </a:pPr>
            <a:r>
              <a:rPr lang="en-NZ" sz="2000" dirty="0">
                <a:solidFill>
                  <a:srgbClr val="767A7D"/>
                </a:solidFill>
                <a:latin typeface="Calibri"/>
                <a:cs typeface="Calibri"/>
              </a:rPr>
              <a:t>This project has a clear problem –</a:t>
            </a:r>
            <a:r>
              <a:rPr lang="en-NZ" sz="2000" i="1" dirty="0">
                <a:solidFill>
                  <a:srgbClr val="767A7D"/>
                </a:solidFill>
                <a:latin typeface="Calibri"/>
                <a:cs typeface="Calibri"/>
              </a:rPr>
              <a:t> </a:t>
            </a:r>
            <a:r>
              <a:rPr lang="en-NZ" sz="2000" b="1" i="1" dirty="0">
                <a:solidFill>
                  <a:srgbClr val="4F2875"/>
                </a:solidFill>
                <a:latin typeface="Calibri"/>
                <a:cs typeface="Calibri"/>
              </a:rPr>
              <a:t>"Which company should I invest in to make a return?"</a:t>
            </a:r>
          </a:p>
          <a:p>
            <a:pPr>
              <a:buClr>
                <a:srgbClr val="F27029"/>
              </a:buClr>
            </a:pPr>
            <a:r>
              <a:rPr lang="en-NZ" sz="2000" dirty="0">
                <a:solidFill>
                  <a:srgbClr val="767A7D"/>
                </a:solidFill>
                <a:latin typeface="Calibri"/>
                <a:cs typeface="Calibri"/>
              </a:rPr>
              <a:t>Research and write down what you know about the sharemarket.</a:t>
            </a:r>
            <a:endParaRPr lang="en-NZ" sz="2000" dirty="0">
              <a:solidFill>
                <a:srgbClr val="767A7D"/>
              </a:solidFill>
              <a:latin typeface="Calibri" panose="020F0502020204030204" pitchFamily="34" charset="0"/>
              <a:cs typeface="Calibri"/>
            </a:endParaRPr>
          </a:p>
          <a:p>
            <a:pPr marL="0" indent="0">
              <a:buNone/>
            </a:pPr>
            <a:endParaRPr lang="en-NZ" sz="2000" dirty="0">
              <a:solidFill>
                <a:srgbClr val="767A7D"/>
              </a:solidFill>
              <a:latin typeface="Calibri" panose="020F0502020204030204" pitchFamily="34" charset="0"/>
            </a:endParaRPr>
          </a:p>
          <a:p>
            <a:pPr marL="0" indent="0">
              <a:buNone/>
            </a:pPr>
            <a:endParaRPr lang="en-NZ" sz="2000" dirty="0">
              <a:solidFill>
                <a:srgbClr val="767A7D"/>
              </a:solidFill>
              <a:latin typeface="Calibri" panose="020F0502020204030204" pitchFamily="34" charset="0"/>
            </a:endParaRPr>
          </a:p>
          <a:p>
            <a:pPr marL="0" indent="0">
              <a:buNone/>
            </a:pPr>
            <a:endParaRPr lang="en-NZ" sz="2000" dirty="0">
              <a:solidFill>
                <a:srgbClr val="767A7D"/>
              </a:solidFill>
              <a:latin typeface="Calibri" panose="020F0502020204030204" pitchFamily="34" charset="0"/>
            </a:endParaRPr>
          </a:p>
          <a:p>
            <a:pPr marL="0" indent="0">
              <a:buNone/>
            </a:pPr>
            <a:endParaRPr lang="en-NZ" sz="2000" dirty="0">
              <a:solidFill>
                <a:srgbClr val="767A7D"/>
              </a:solidFill>
              <a:latin typeface="Calibri" panose="020F0502020204030204" pitchFamily="34" charset="0"/>
            </a:endParaRPr>
          </a:p>
        </p:txBody>
      </p:sp>
      <p:sp>
        <p:nvSpPr>
          <p:cNvPr id="7" name="Slide Number Placeholder 6"/>
          <p:cNvSpPr>
            <a:spLocks noGrp="1"/>
          </p:cNvSpPr>
          <p:nvPr>
            <p:ph type="sldNum" sz="quarter" idx="4"/>
          </p:nvPr>
        </p:nvSpPr>
        <p:spPr>
          <a:xfrm>
            <a:off x="5876398" y="6454423"/>
            <a:ext cx="293583" cy="3056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B58797-97CF-F443-8EAB-3640D9F5A3FE}" type="slidenum">
              <a:rPr kumimoji="0" lang="en-US" sz="1200" b="1" i="0" u="none" strike="noStrike" kern="1200" cap="none" spc="0" normalizeH="0" baseline="0" noProof="0" smtClean="0">
                <a:ln>
                  <a:noFill/>
                </a:ln>
                <a:solidFill>
                  <a:srgbClr val="F27029"/>
                </a:solidFill>
                <a:effectLst/>
                <a:uLnTx/>
                <a:uFillTx/>
                <a:latin typeface="Century Gothic" charset="0"/>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0" lang="en-US" sz="1200" b="1" i="0" u="none" strike="noStrike" kern="1200" cap="none" spc="0" normalizeH="0" baseline="0" noProof="0">
                <a:ln>
                  <a:noFill/>
                </a:ln>
                <a:solidFill>
                  <a:srgbClr val="F27029"/>
                </a:solidFill>
                <a:effectLst/>
                <a:uLnTx/>
                <a:uFillTx/>
                <a:latin typeface="Century Gothic" charset="0"/>
              </a:rPr>
              <a:t>  </a:t>
            </a:r>
          </a:p>
        </p:txBody>
      </p:sp>
      <p:sp>
        <p:nvSpPr>
          <p:cNvPr id="2" name="TextBox 1">
            <a:extLst>
              <a:ext uri="{FF2B5EF4-FFF2-40B4-BE49-F238E27FC236}">
                <a16:creationId xmlns:a16="http://schemas.microsoft.com/office/drawing/2014/main" id="{5CD36231-4E97-4078-B9F0-6DE2357D4A46}"/>
              </a:ext>
            </a:extLst>
          </p:cNvPr>
          <p:cNvSpPr txBox="1"/>
          <p:nvPr/>
        </p:nvSpPr>
        <p:spPr>
          <a:xfrm>
            <a:off x="1189298" y="2691233"/>
            <a:ext cx="9208149" cy="3416320"/>
          </a:xfrm>
          <a:prstGeom prst="rect">
            <a:avLst/>
          </a:prstGeom>
          <a:solidFill>
            <a:schemeClr val="bg2"/>
          </a:solidFill>
        </p:spPr>
        <p:txBody>
          <a:bodyPr wrap="square" rtlCol="0">
            <a:spAutoFit/>
          </a:bodyPr>
          <a:lstStyle/>
          <a:p>
            <a:endParaRPr lang="en-NZ"/>
          </a:p>
          <a:p>
            <a:endParaRPr lang="en-NZ"/>
          </a:p>
          <a:p>
            <a:endParaRPr lang="en-NZ"/>
          </a:p>
          <a:p>
            <a:endParaRPr lang="en-NZ"/>
          </a:p>
          <a:p>
            <a:endParaRPr lang="en-NZ"/>
          </a:p>
          <a:p>
            <a:endParaRPr lang="en-NZ"/>
          </a:p>
          <a:p>
            <a:endParaRPr lang="en-NZ"/>
          </a:p>
          <a:p>
            <a:endParaRPr lang="en-NZ"/>
          </a:p>
          <a:p>
            <a:endParaRPr lang="en-NZ"/>
          </a:p>
          <a:p>
            <a:endParaRPr lang="en-NZ"/>
          </a:p>
          <a:p>
            <a:endParaRPr lang="en-NZ"/>
          </a:p>
          <a:p>
            <a:endParaRPr lang="en-NZ"/>
          </a:p>
        </p:txBody>
      </p:sp>
    </p:spTree>
    <p:extLst>
      <p:ext uri="{BB962C8B-B14F-4D97-AF65-F5344CB8AC3E}">
        <p14:creationId xmlns:p14="http://schemas.microsoft.com/office/powerpoint/2010/main" val="293019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43379"/>
            <a:ext cx="10515600" cy="734688"/>
          </a:xfrm>
        </p:spPr>
        <p:txBody>
          <a:bodyPr>
            <a:normAutofit fontScale="90000"/>
          </a:bodyPr>
          <a:lstStyle/>
          <a:p>
            <a:r>
              <a:rPr lang="en-US" sz="3300" b="1">
                <a:solidFill>
                  <a:srgbClr val="F27029"/>
                </a:solidFill>
                <a:latin typeface="Brandon Grotesque" panose="020B0503020203060202" pitchFamily="34" charset="77"/>
              </a:rPr>
              <a:t>Plan</a:t>
            </a:r>
            <a:br>
              <a:rPr lang="en-US" sz="3000" b="1">
                <a:solidFill>
                  <a:srgbClr val="F27029"/>
                </a:solidFill>
                <a:latin typeface="Brandon Grotesque" panose="020B0503020203060202" pitchFamily="34" charset="77"/>
              </a:rPr>
            </a:br>
            <a:r>
              <a:rPr lang="en-NZ" sz="2700" b="1">
                <a:solidFill>
                  <a:srgbClr val="4F2875"/>
                </a:solidFill>
                <a:latin typeface="Calibri"/>
                <a:cs typeface="Calibri"/>
              </a:rPr>
              <a:t>Part 1. Choose Companies</a:t>
            </a:r>
            <a:br>
              <a:rPr lang="en-NZ" sz="3200" b="1">
                <a:solidFill>
                  <a:srgbClr val="4F2875"/>
                </a:solidFill>
                <a:latin typeface="Calibri"/>
                <a:cs typeface="Calibri"/>
              </a:rPr>
            </a:br>
            <a:r>
              <a:rPr lang="en-US" sz="3000" b="1">
                <a:solidFill>
                  <a:srgbClr val="F27029"/>
                </a:solidFill>
                <a:latin typeface="Brandon Grotesque" panose="020B0503020203060202" pitchFamily="34" charset="77"/>
              </a:rPr>
              <a:t> </a:t>
            </a:r>
          </a:p>
        </p:txBody>
      </p:sp>
      <p:sp>
        <p:nvSpPr>
          <p:cNvPr id="9" name="Content Placeholder 8"/>
          <p:cNvSpPr>
            <a:spLocks noGrp="1"/>
          </p:cNvSpPr>
          <p:nvPr>
            <p:ph sz="half" idx="1"/>
          </p:nvPr>
        </p:nvSpPr>
        <p:spPr>
          <a:xfrm>
            <a:off x="782119" y="1954006"/>
            <a:ext cx="5805111" cy="3286578"/>
          </a:xfrm>
        </p:spPr>
        <p:txBody>
          <a:bodyPr lIns="91440" tIns="45720" rIns="91440" bIns="45720" anchor="t">
            <a:normAutofit/>
          </a:bodyPr>
          <a:lstStyle/>
          <a:p>
            <a:pPr marL="0" indent="0">
              <a:buClr>
                <a:srgbClr val="F27029"/>
              </a:buClr>
              <a:buNone/>
            </a:pPr>
            <a:r>
              <a:rPr lang="en-NZ" sz="1800" dirty="0">
                <a:solidFill>
                  <a:srgbClr val="767A7D"/>
                </a:solidFill>
                <a:latin typeface="Calibri"/>
                <a:cs typeface="Calibri"/>
              </a:rPr>
              <a:t>Which companies are you interested in? Choose two companies you want to compare from the list below.</a:t>
            </a:r>
            <a:endParaRPr lang="en-NZ" sz="2000" dirty="0">
              <a:solidFill>
                <a:srgbClr val="767A7D"/>
              </a:solidFill>
              <a:latin typeface="Calibri" panose="020F0502020204030204" pitchFamily="34" charset="0"/>
            </a:endParaRPr>
          </a:p>
          <a:p>
            <a:pPr lvl="1">
              <a:buClr>
                <a:srgbClr val="4F2875"/>
              </a:buClr>
              <a:buFont typeface="Wingdings" panose="05000000000000000000" pitchFamily="2" charset="2"/>
              <a:buChar char="q"/>
            </a:pPr>
            <a:endParaRPr lang="en-NZ" sz="1600" dirty="0">
              <a:solidFill>
                <a:srgbClr val="767A7D"/>
              </a:solidFill>
              <a:latin typeface="Calibri" panose="020F0502020204030204" pitchFamily="34" charset="0"/>
            </a:endParaRPr>
          </a:p>
          <a:p>
            <a:pPr lvl="1">
              <a:buClr>
                <a:srgbClr val="4F2875"/>
              </a:buClr>
              <a:buFont typeface="Wingdings" panose="05000000000000000000" pitchFamily="2" charset="2"/>
              <a:buChar char="q"/>
            </a:pPr>
            <a:endParaRPr lang="en-NZ" sz="1600" dirty="0">
              <a:solidFill>
                <a:srgbClr val="767A7D"/>
              </a:solidFill>
              <a:latin typeface="Calibri" panose="020F0502020204030204" pitchFamily="34" charset="0"/>
            </a:endParaRPr>
          </a:p>
          <a:p>
            <a:pPr lvl="1">
              <a:buClr>
                <a:srgbClr val="4F2875"/>
              </a:buClr>
              <a:buFont typeface="Wingdings" panose="05000000000000000000" pitchFamily="2" charset="2"/>
              <a:buChar char="q"/>
            </a:pPr>
            <a:endParaRPr lang="en-NZ" sz="1600" dirty="0">
              <a:solidFill>
                <a:srgbClr val="767A7D"/>
              </a:solidFill>
              <a:latin typeface="Calibri" panose="020F0502020204030204" pitchFamily="34" charset="0"/>
            </a:endParaRPr>
          </a:p>
        </p:txBody>
      </p:sp>
      <p:sp>
        <p:nvSpPr>
          <p:cNvPr id="7" name="Slide Number Placeholder 6"/>
          <p:cNvSpPr>
            <a:spLocks noGrp="1"/>
          </p:cNvSpPr>
          <p:nvPr>
            <p:ph type="sldNum" sz="quarter" idx="4"/>
          </p:nvPr>
        </p:nvSpPr>
        <p:spPr>
          <a:xfrm>
            <a:off x="5896291" y="6391821"/>
            <a:ext cx="324672" cy="3056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B58797-97CF-F443-8EAB-3640D9F5A3FE}" type="slidenum">
              <a:rPr kumimoji="0" lang="en-US" sz="1200" b="1" i="0" u="none" strike="noStrike" kern="1200" cap="none" spc="0" normalizeH="0" baseline="0" noProof="0" smtClean="0">
                <a:ln>
                  <a:noFill/>
                </a:ln>
                <a:solidFill>
                  <a:srgbClr val="F27029"/>
                </a:solidFill>
                <a:effectLst/>
                <a:uLnTx/>
                <a:uFillTx/>
                <a:latin typeface="Century Gothic" charset="0"/>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0" lang="en-US" sz="1200" b="1" i="0" u="none" strike="noStrike" kern="1200" cap="none" spc="0" normalizeH="0" baseline="0" noProof="0">
                <a:ln>
                  <a:noFill/>
                </a:ln>
                <a:solidFill>
                  <a:srgbClr val="F27029"/>
                </a:solidFill>
                <a:effectLst/>
                <a:uLnTx/>
                <a:uFillTx/>
                <a:latin typeface="Century Gothic" charset="0"/>
              </a:rPr>
              <a:t>  </a:t>
            </a:r>
          </a:p>
        </p:txBody>
      </p:sp>
      <p:sp>
        <p:nvSpPr>
          <p:cNvPr id="15" name="Content Placeholder 8">
            <a:extLst>
              <a:ext uri="{FF2B5EF4-FFF2-40B4-BE49-F238E27FC236}">
                <a16:creationId xmlns:a16="http://schemas.microsoft.com/office/drawing/2014/main" id="{DA675010-461F-46F3-8A61-080603E257E9}"/>
              </a:ext>
            </a:extLst>
          </p:cNvPr>
          <p:cNvSpPr txBox="1">
            <a:spLocks/>
          </p:cNvSpPr>
          <p:nvPr/>
        </p:nvSpPr>
        <p:spPr>
          <a:xfrm>
            <a:off x="7104495" y="2694312"/>
            <a:ext cx="4483857" cy="734688"/>
          </a:xfr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rgbClr val="F27029"/>
              </a:buClr>
              <a:buNone/>
            </a:pPr>
            <a:r>
              <a:rPr lang="en-NZ" sz="2000" dirty="0">
                <a:solidFill>
                  <a:srgbClr val="767A7D"/>
                </a:solidFill>
                <a:latin typeface="Calibri"/>
                <a:cs typeface="Calibri"/>
              </a:rPr>
              <a:t>Two</a:t>
            </a:r>
            <a:r>
              <a:rPr lang="en-NZ" sz="2000" dirty="0">
                <a:solidFill>
                  <a:srgbClr val="F27029"/>
                </a:solidFill>
                <a:latin typeface="Calibri"/>
                <a:cs typeface="Calibri"/>
              </a:rPr>
              <a:t> </a:t>
            </a:r>
            <a:r>
              <a:rPr lang="en-NZ" sz="2000" dirty="0">
                <a:solidFill>
                  <a:srgbClr val="767A7D"/>
                </a:solidFill>
                <a:latin typeface="Calibri"/>
                <a:cs typeface="Calibri"/>
              </a:rPr>
              <a:t>companies you want to compare:</a:t>
            </a:r>
            <a:endParaRPr lang="en-NZ" sz="1600" dirty="0">
              <a:solidFill>
                <a:srgbClr val="767A7D"/>
              </a:solidFill>
              <a:latin typeface="Calibri"/>
              <a:cs typeface="Calibri"/>
            </a:endParaRPr>
          </a:p>
        </p:txBody>
      </p:sp>
      <p:sp>
        <p:nvSpPr>
          <p:cNvPr id="16" name="TextBox 15">
            <a:extLst>
              <a:ext uri="{FF2B5EF4-FFF2-40B4-BE49-F238E27FC236}">
                <a16:creationId xmlns:a16="http://schemas.microsoft.com/office/drawing/2014/main" id="{69E2C488-5CE2-483B-92BE-2923D37D2E57}"/>
              </a:ext>
            </a:extLst>
          </p:cNvPr>
          <p:cNvSpPr txBox="1"/>
          <p:nvPr/>
        </p:nvSpPr>
        <p:spPr>
          <a:xfrm>
            <a:off x="7041775" y="3429000"/>
            <a:ext cx="2263806" cy="408768"/>
          </a:xfrm>
          <a:prstGeom prst="rect">
            <a:avLst/>
          </a:prstGeom>
          <a:solidFill>
            <a:schemeClr val="bg2"/>
          </a:solidFill>
        </p:spPr>
        <p:txBody>
          <a:bodyPr wrap="square" rtlCol="0">
            <a:spAutoFit/>
          </a:bodyPr>
          <a:lstStyle/>
          <a:p>
            <a:endParaRPr lang="en-NZ"/>
          </a:p>
        </p:txBody>
      </p:sp>
      <p:sp>
        <p:nvSpPr>
          <p:cNvPr id="18" name="TextBox 17">
            <a:extLst>
              <a:ext uri="{FF2B5EF4-FFF2-40B4-BE49-F238E27FC236}">
                <a16:creationId xmlns:a16="http://schemas.microsoft.com/office/drawing/2014/main" id="{2D8747B4-2BA1-4004-8829-8E90EC42C3AD}"/>
              </a:ext>
            </a:extLst>
          </p:cNvPr>
          <p:cNvSpPr txBox="1"/>
          <p:nvPr/>
        </p:nvSpPr>
        <p:spPr>
          <a:xfrm>
            <a:off x="9494825" y="3438075"/>
            <a:ext cx="2263806" cy="408768"/>
          </a:xfrm>
          <a:prstGeom prst="rect">
            <a:avLst/>
          </a:prstGeom>
          <a:solidFill>
            <a:schemeClr val="bg2"/>
          </a:solidFill>
        </p:spPr>
        <p:txBody>
          <a:bodyPr wrap="square" rtlCol="0">
            <a:spAutoFit/>
          </a:bodyPr>
          <a:lstStyle/>
          <a:p>
            <a:endParaRPr lang="en-NZ"/>
          </a:p>
        </p:txBody>
      </p:sp>
      <p:sp>
        <p:nvSpPr>
          <p:cNvPr id="20" name="TextBox 19">
            <a:extLst>
              <a:ext uri="{FF2B5EF4-FFF2-40B4-BE49-F238E27FC236}">
                <a16:creationId xmlns:a16="http://schemas.microsoft.com/office/drawing/2014/main" id="{F8054D9F-B53D-4148-A7E0-795AC25BB598}"/>
              </a:ext>
            </a:extLst>
          </p:cNvPr>
          <p:cNvSpPr txBox="1"/>
          <p:nvPr/>
        </p:nvSpPr>
        <p:spPr>
          <a:xfrm>
            <a:off x="9305581" y="3429000"/>
            <a:ext cx="189244" cy="369332"/>
          </a:xfrm>
          <a:prstGeom prst="rect">
            <a:avLst/>
          </a:prstGeom>
          <a:noFill/>
        </p:spPr>
        <p:txBody>
          <a:bodyPr wrap="square" rtlCol="0">
            <a:spAutoFit/>
          </a:bodyPr>
          <a:lstStyle/>
          <a:p>
            <a:r>
              <a:rPr lang="en-NZ"/>
              <a:t>,</a:t>
            </a:r>
          </a:p>
        </p:txBody>
      </p:sp>
      <p:graphicFrame>
        <p:nvGraphicFramePr>
          <p:cNvPr id="3" name="Table 3">
            <a:extLst>
              <a:ext uri="{FF2B5EF4-FFF2-40B4-BE49-F238E27FC236}">
                <a16:creationId xmlns:a16="http://schemas.microsoft.com/office/drawing/2014/main" id="{25EE1109-96F1-4752-93B8-290B6BE965ED}"/>
              </a:ext>
            </a:extLst>
          </p:cNvPr>
          <p:cNvGraphicFramePr>
            <a:graphicFrameLocks noGrp="1"/>
          </p:cNvGraphicFramePr>
          <p:nvPr>
            <p:extLst>
              <p:ext uri="{D42A27DB-BD31-4B8C-83A1-F6EECF244321}">
                <p14:modId xmlns:p14="http://schemas.microsoft.com/office/powerpoint/2010/main" val="2804729980"/>
              </p:ext>
            </p:extLst>
          </p:nvPr>
        </p:nvGraphicFramePr>
        <p:xfrm>
          <a:off x="838199" y="2706843"/>
          <a:ext cx="5572007" cy="3337560"/>
        </p:xfrm>
        <a:graphic>
          <a:graphicData uri="http://schemas.openxmlformats.org/drawingml/2006/table">
            <a:tbl>
              <a:tblPr firstRow="1" bandRow="1">
                <a:tableStyleId>{5C22544A-7EE6-4342-B048-85BDC9FD1C3A}</a:tableStyleId>
              </a:tblPr>
              <a:tblGrid>
                <a:gridCol w="3199545">
                  <a:extLst>
                    <a:ext uri="{9D8B030D-6E8A-4147-A177-3AD203B41FA5}">
                      <a16:colId xmlns:a16="http://schemas.microsoft.com/office/drawing/2014/main" val="155809731"/>
                    </a:ext>
                  </a:extLst>
                </a:gridCol>
                <a:gridCol w="2372462">
                  <a:extLst>
                    <a:ext uri="{9D8B030D-6E8A-4147-A177-3AD203B41FA5}">
                      <a16:colId xmlns:a16="http://schemas.microsoft.com/office/drawing/2014/main" val="2371950894"/>
                    </a:ext>
                  </a:extLst>
                </a:gridCol>
              </a:tblGrid>
              <a:tr h="370840">
                <a:tc>
                  <a:txBody>
                    <a:bodyPr/>
                    <a:lstStyle/>
                    <a:p>
                      <a:r>
                        <a:rPr lang="en-NZ" dirty="0">
                          <a:solidFill>
                            <a:schemeClr val="bg1"/>
                          </a:solidFill>
                        </a:rPr>
                        <a:t>Industry</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27029"/>
                    </a:solidFill>
                  </a:tcPr>
                </a:tc>
                <a:tc>
                  <a:txBody>
                    <a:bodyPr/>
                    <a:lstStyle/>
                    <a:p>
                      <a:r>
                        <a:rPr lang="en-NZ" dirty="0">
                          <a:solidFill>
                            <a:schemeClr val="bg1"/>
                          </a:solidFill>
                        </a:rPr>
                        <a:t>Company’s name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27029"/>
                    </a:solidFill>
                  </a:tcPr>
                </a:tc>
                <a:extLst>
                  <a:ext uri="{0D108BD9-81ED-4DB2-BD59-A6C34878D82A}">
                    <a16:rowId xmlns:a16="http://schemas.microsoft.com/office/drawing/2014/main" val="2420935353"/>
                  </a:ext>
                </a:extLst>
              </a:tr>
              <a:tr h="370840">
                <a:tc>
                  <a:txBody>
                    <a:bodyPr/>
                    <a:lstStyle/>
                    <a:p>
                      <a:r>
                        <a:rPr lang="en-NZ" dirty="0">
                          <a:solidFill>
                            <a:srgbClr val="767A7D"/>
                          </a:solidFill>
                        </a:rPr>
                        <a:t>Consumer (Food and beverage)</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Costco</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073371"/>
                  </a:ext>
                </a:extLst>
              </a:tr>
              <a:tr h="370840">
                <a:tc>
                  <a:txBody>
                    <a:bodyPr/>
                    <a:lstStyle/>
                    <a:p>
                      <a:r>
                        <a:rPr lang="en-NZ" dirty="0">
                          <a:solidFill>
                            <a:srgbClr val="767A7D"/>
                          </a:solidFill>
                        </a:rPr>
                        <a:t>Technology</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Microsoft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519150"/>
                  </a:ext>
                </a:extLst>
              </a:tr>
              <a:tr h="370840">
                <a:tc>
                  <a:txBody>
                    <a:bodyPr/>
                    <a:lstStyle/>
                    <a:p>
                      <a:r>
                        <a:rPr lang="en-NZ" dirty="0">
                          <a:solidFill>
                            <a:srgbClr val="767A7D"/>
                          </a:solidFill>
                        </a:rPr>
                        <a:t>Manufactures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Tesla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7117231"/>
                  </a:ext>
                </a:extLst>
              </a:tr>
              <a:tr h="370840">
                <a:tc>
                  <a:txBody>
                    <a:bodyPr/>
                    <a:lstStyle/>
                    <a:p>
                      <a:r>
                        <a:rPr lang="en-NZ" dirty="0">
                          <a:solidFill>
                            <a:srgbClr val="767A7D"/>
                          </a:solidFill>
                        </a:rPr>
                        <a:t>Health services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Pfizer</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4103845"/>
                  </a:ext>
                </a:extLst>
              </a:tr>
              <a:tr h="370840">
                <a:tc>
                  <a:txBody>
                    <a:bodyPr/>
                    <a:lstStyle/>
                    <a:p>
                      <a:r>
                        <a:rPr lang="en-NZ" dirty="0">
                          <a:solidFill>
                            <a:srgbClr val="767A7D"/>
                          </a:solidFill>
                        </a:rPr>
                        <a:t>Communication services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Facebook</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7638427"/>
                  </a:ext>
                </a:extLst>
              </a:tr>
              <a:tr h="370840">
                <a:tc>
                  <a:txBody>
                    <a:bodyPr/>
                    <a:lstStyle/>
                    <a:p>
                      <a:r>
                        <a:rPr lang="en-NZ" dirty="0">
                          <a:solidFill>
                            <a:srgbClr val="767A7D"/>
                          </a:solidFill>
                        </a:rPr>
                        <a:t>Financial services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Visa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9258700"/>
                  </a:ext>
                </a:extLst>
              </a:tr>
              <a:tr h="370840">
                <a:tc>
                  <a:txBody>
                    <a:bodyPr/>
                    <a:lstStyle/>
                    <a:p>
                      <a:r>
                        <a:rPr lang="en-NZ" dirty="0">
                          <a:solidFill>
                            <a:srgbClr val="767A7D"/>
                          </a:solidFill>
                        </a:rPr>
                        <a:t>Retail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NZ" dirty="0">
                          <a:solidFill>
                            <a:srgbClr val="767A7D"/>
                          </a:solidFill>
                        </a:rPr>
                        <a:t>Amazon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5620762"/>
                  </a:ext>
                </a:extLst>
              </a:tr>
              <a:tr h="370840">
                <a:tc>
                  <a:txBody>
                    <a:bodyPr/>
                    <a:lstStyle/>
                    <a:p>
                      <a:r>
                        <a:rPr lang="en-NZ" dirty="0">
                          <a:solidFill>
                            <a:srgbClr val="767A7D"/>
                          </a:solidFill>
                        </a:rPr>
                        <a:t>Transportation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lang="en-NZ" dirty="0">
                          <a:solidFill>
                            <a:srgbClr val="767A7D"/>
                          </a:solidFill>
                        </a:rPr>
                        <a:t>American Airlines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902870983"/>
                  </a:ext>
                </a:extLst>
              </a:tr>
            </a:tbl>
          </a:graphicData>
        </a:graphic>
      </p:graphicFrame>
    </p:spTree>
    <p:extLst>
      <p:ext uri="{BB962C8B-B14F-4D97-AF65-F5344CB8AC3E}">
        <p14:creationId xmlns:p14="http://schemas.microsoft.com/office/powerpoint/2010/main" val="217650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43379"/>
            <a:ext cx="10515600" cy="734688"/>
          </a:xfrm>
        </p:spPr>
        <p:txBody>
          <a:bodyPr>
            <a:normAutofit fontScale="90000"/>
          </a:bodyPr>
          <a:lstStyle/>
          <a:p>
            <a:r>
              <a:rPr lang="en-US" sz="3300" b="1" dirty="0">
                <a:solidFill>
                  <a:srgbClr val="F27029"/>
                </a:solidFill>
                <a:latin typeface="Brandon Grotesque" panose="020B0503020203060202" pitchFamily="34" charset="77"/>
              </a:rPr>
              <a:t>Plan</a:t>
            </a:r>
            <a:br>
              <a:rPr lang="en-US" sz="3000" b="1" dirty="0">
                <a:solidFill>
                  <a:srgbClr val="F27029"/>
                </a:solidFill>
                <a:latin typeface="Brandon Grotesque" panose="020B0503020203060202" pitchFamily="34" charset="77"/>
              </a:rPr>
            </a:br>
            <a:r>
              <a:rPr lang="en-NZ" sz="2700" b="1" dirty="0">
                <a:solidFill>
                  <a:srgbClr val="4F2875"/>
                </a:solidFill>
                <a:latin typeface="Calibri"/>
                <a:cs typeface="Calibri"/>
              </a:rPr>
              <a:t>Part 2. Which company seems better placed to grow in the future?</a:t>
            </a:r>
            <a:br>
              <a:rPr lang="en-NZ" sz="2700" b="1" dirty="0">
                <a:solidFill>
                  <a:srgbClr val="4F2875"/>
                </a:solidFill>
                <a:latin typeface="Calibri"/>
                <a:cs typeface="Calibri"/>
              </a:rPr>
            </a:br>
            <a:endParaRPr lang="en-US" sz="2700" b="1" dirty="0">
              <a:solidFill>
                <a:srgbClr val="F27029"/>
              </a:solidFill>
              <a:latin typeface="Brandon Grotesque" panose="020B0503020203060202" pitchFamily="34" charset="77"/>
            </a:endParaRPr>
          </a:p>
        </p:txBody>
      </p:sp>
      <p:sp>
        <p:nvSpPr>
          <p:cNvPr id="9" name="Content Placeholder 8"/>
          <p:cNvSpPr>
            <a:spLocks noGrp="1"/>
          </p:cNvSpPr>
          <p:nvPr>
            <p:ph sz="half" idx="1"/>
          </p:nvPr>
        </p:nvSpPr>
        <p:spPr>
          <a:xfrm>
            <a:off x="782120" y="2441358"/>
            <a:ext cx="10627760" cy="3213717"/>
          </a:xfrm>
        </p:spPr>
        <p:txBody>
          <a:bodyPr lIns="91440" tIns="45720" rIns="91440" bIns="45720" anchor="t">
            <a:normAutofit/>
          </a:bodyPr>
          <a:lstStyle/>
          <a:p>
            <a:pPr marL="0" indent="0">
              <a:buNone/>
            </a:pPr>
            <a:r>
              <a:rPr lang="en-NZ" sz="1800" dirty="0">
                <a:solidFill>
                  <a:srgbClr val="767A7D"/>
                </a:solidFill>
                <a:latin typeface="Calibri"/>
                <a:cs typeface="Calibri"/>
              </a:rPr>
              <a:t>Think about what factors you need to consider when you choose the best company for investing. </a:t>
            </a:r>
          </a:p>
          <a:p>
            <a:pPr marL="0" indent="0">
              <a:buNone/>
            </a:pPr>
            <a:r>
              <a:rPr lang="en-NZ" sz="1800" dirty="0">
                <a:solidFill>
                  <a:srgbClr val="767A7D"/>
                </a:solidFill>
                <a:latin typeface="Calibri"/>
                <a:cs typeface="Calibri"/>
              </a:rPr>
              <a:t>Collect the following information about each company and evaluate whether it’s worth investing in or not.</a:t>
            </a:r>
            <a:endParaRPr lang="en-NZ" sz="1800" dirty="0"/>
          </a:p>
          <a:p>
            <a:pPr>
              <a:buClr>
                <a:srgbClr val="F27029"/>
              </a:buClr>
            </a:pPr>
            <a:r>
              <a:rPr lang="en-NZ" sz="1800" dirty="0">
                <a:solidFill>
                  <a:srgbClr val="767A7D"/>
                </a:solidFill>
                <a:latin typeface="Calibri" panose="020F0502020204030204" pitchFamily="34" charset="0"/>
              </a:rPr>
              <a:t>Companies’ revenue for last 10 years (or longer period)</a:t>
            </a:r>
            <a:endParaRPr lang="en-NZ" sz="1800" dirty="0">
              <a:solidFill>
                <a:srgbClr val="767A7D"/>
              </a:solidFill>
              <a:highlight>
                <a:srgbClr val="FFFF00"/>
              </a:highlight>
              <a:latin typeface="Calibri" panose="020F0502020204030204" pitchFamily="34" charset="0"/>
            </a:endParaRPr>
          </a:p>
          <a:p>
            <a:pPr>
              <a:buClr>
                <a:srgbClr val="F27029"/>
              </a:buClr>
            </a:pPr>
            <a:r>
              <a:rPr lang="en-NZ" sz="1800" dirty="0">
                <a:solidFill>
                  <a:srgbClr val="767A7D"/>
                </a:solidFill>
                <a:latin typeface="Calibri" panose="020F0502020204030204" pitchFamily="34" charset="0"/>
              </a:rPr>
              <a:t>Recent news articles or announcements about the company</a:t>
            </a:r>
          </a:p>
          <a:p>
            <a:pPr>
              <a:buClr>
                <a:srgbClr val="F27029"/>
              </a:buClr>
            </a:pPr>
            <a:r>
              <a:rPr lang="en-NZ" sz="1800" dirty="0">
                <a:solidFill>
                  <a:srgbClr val="767A7D"/>
                </a:solidFill>
                <a:latin typeface="Calibri" panose="020F0502020204030204" pitchFamily="34" charset="0"/>
              </a:rPr>
              <a:t>Other useful information or statistics</a:t>
            </a:r>
          </a:p>
          <a:p>
            <a:pPr>
              <a:buClr>
                <a:srgbClr val="F27029"/>
              </a:buClr>
            </a:pPr>
            <a:r>
              <a:rPr lang="en-NZ" sz="1800" dirty="0">
                <a:solidFill>
                  <a:srgbClr val="767A7D"/>
                </a:solidFill>
                <a:latin typeface="Calibri" panose="020F0502020204030204" pitchFamily="34" charset="0"/>
              </a:rPr>
              <a:t>Useful websites: </a:t>
            </a:r>
            <a:r>
              <a:rPr lang="en-NZ" sz="1800" dirty="0">
                <a:solidFill>
                  <a:srgbClr val="767A7D"/>
                </a:solidFill>
                <a:latin typeface="Calibri" panose="020F0502020204030204" pitchFamily="34" charset="0"/>
                <a:hlinkClick r:id="rId2"/>
              </a:rPr>
              <a:t>yahoo finance</a:t>
            </a:r>
            <a:r>
              <a:rPr lang="en-NZ" sz="1800" dirty="0">
                <a:solidFill>
                  <a:srgbClr val="767A7D"/>
                </a:solidFill>
                <a:latin typeface="Calibri" panose="020F0502020204030204" pitchFamily="34" charset="0"/>
              </a:rPr>
              <a:t>, </a:t>
            </a:r>
            <a:r>
              <a:rPr lang="en-NZ" sz="1800" dirty="0">
                <a:solidFill>
                  <a:srgbClr val="767A7D"/>
                </a:solidFill>
                <a:latin typeface="Calibri" panose="020F0502020204030204" pitchFamily="34" charset="0"/>
                <a:hlinkClick r:id="rId3"/>
              </a:rPr>
              <a:t>Macrotrends</a:t>
            </a:r>
            <a:r>
              <a:rPr lang="en-NZ" sz="1800" dirty="0">
                <a:solidFill>
                  <a:srgbClr val="767A7D"/>
                </a:solidFill>
                <a:latin typeface="Calibri" panose="020F0502020204030204" pitchFamily="34" charset="0"/>
              </a:rPr>
              <a:t>, </a:t>
            </a:r>
            <a:r>
              <a:rPr lang="en-NZ" sz="1800" dirty="0" err="1">
                <a:solidFill>
                  <a:srgbClr val="767A7D"/>
                </a:solidFill>
                <a:latin typeface="Calibri" panose="020F0502020204030204" pitchFamily="34" charset="0"/>
                <a:hlinkClick r:id="rId4"/>
              </a:rPr>
              <a:t>TradingView</a:t>
            </a:r>
            <a:r>
              <a:rPr lang="en-NZ" sz="1800" dirty="0">
                <a:solidFill>
                  <a:srgbClr val="767A7D"/>
                </a:solidFill>
                <a:latin typeface="Calibri" panose="020F0502020204030204" pitchFamily="34" charset="0"/>
              </a:rPr>
              <a:t>, etc.</a:t>
            </a:r>
          </a:p>
          <a:p>
            <a:pPr marL="0" indent="0">
              <a:buNone/>
            </a:pPr>
            <a:r>
              <a:rPr lang="en-NZ" sz="1800" b="1" dirty="0">
                <a:solidFill>
                  <a:srgbClr val="4F2875"/>
                </a:solidFill>
                <a:latin typeface="Calibri" panose="020F0502020204030204" pitchFamily="34" charset="0"/>
              </a:rPr>
              <a:t> </a:t>
            </a:r>
          </a:p>
          <a:p>
            <a:pPr marL="0" indent="0">
              <a:buNone/>
            </a:pPr>
            <a:endParaRPr lang="en-NZ" sz="1800" dirty="0">
              <a:solidFill>
                <a:srgbClr val="767A7D"/>
              </a:solidFill>
              <a:latin typeface="Calibri" panose="020F0502020204030204" pitchFamily="34" charset="0"/>
            </a:endParaRPr>
          </a:p>
        </p:txBody>
      </p:sp>
      <p:sp>
        <p:nvSpPr>
          <p:cNvPr id="7" name="Slide Number Placeholder 6"/>
          <p:cNvSpPr>
            <a:spLocks noGrp="1"/>
          </p:cNvSpPr>
          <p:nvPr>
            <p:ph type="sldNum" sz="quarter" idx="4"/>
          </p:nvPr>
        </p:nvSpPr>
        <p:spPr>
          <a:xfrm>
            <a:off x="6096000" y="6387517"/>
            <a:ext cx="242656" cy="3056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B58797-97CF-F443-8EAB-3640D9F5A3FE}" type="slidenum">
              <a:rPr kumimoji="0" lang="en-US" sz="1200" b="1" i="0" u="none" strike="noStrike" kern="1200" cap="none" spc="0" normalizeH="0" baseline="0" noProof="0" smtClean="0">
                <a:ln>
                  <a:noFill/>
                </a:ln>
                <a:solidFill>
                  <a:srgbClr val="F27029"/>
                </a:solidFill>
                <a:effectLst/>
                <a:uLnTx/>
                <a:uFillTx/>
                <a:latin typeface="Century Gothic" charset="0"/>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0" lang="en-US" sz="1200" b="1" i="0" u="none" strike="noStrike" kern="1200" cap="none" spc="0" normalizeH="0" baseline="0" noProof="0">
                <a:ln>
                  <a:noFill/>
                </a:ln>
                <a:solidFill>
                  <a:srgbClr val="F27029"/>
                </a:solidFill>
                <a:effectLst/>
                <a:uLnTx/>
                <a:uFillTx/>
                <a:latin typeface="Century Gothic" charset="0"/>
              </a:rPr>
              <a:t>  </a:t>
            </a:r>
          </a:p>
        </p:txBody>
      </p:sp>
    </p:spTree>
    <p:extLst>
      <p:ext uri="{BB962C8B-B14F-4D97-AF65-F5344CB8AC3E}">
        <p14:creationId xmlns:p14="http://schemas.microsoft.com/office/powerpoint/2010/main" val="182054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Plan</a:t>
            </a:r>
          </a:p>
        </p:txBody>
      </p:sp>
      <p:sp>
        <p:nvSpPr>
          <p:cNvPr id="9" name="Content Placeholder 8"/>
          <p:cNvSpPr>
            <a:spLocks noGrp="1"/>
          </p:cNvSpPr>
          <p:nvPr>
            <p:ph sz="half" idx="1"/>
          </p:nvPr>
        </p:nvSpPr>
        <p:spPr>
          <a:xfrm>
            <a:off x="782120" y="1374199"/>
            <a:ext cx="10627760" cy="3507641"/>
          </a:xfrm>
        </p:spPr>
        <p:txBody>
          <a:bodyPr>
            <a:normAutofit/>
          </a:bodyPr>
          <a:lstStyle/>
          <a:p>
            <a:pPr marL="0" indent="0">
              <a:buNone/>
            </a:pPr>
            <a:r>
              <a:rPr lang="en-NZ" sz="2000" b="1">
                <a:solidFill>
                  <a:srgbClr val="4F2875"/>
                </a:solidFill>
                <a:latin typeface="Calibri" panose="020F0502020204030204" pitchFamily="34" charset="0"/>
              </a:rPr>
              <a:t>Company A:</a:t>
            </a:r>
            <a:endParaRPr lang="en-NZ" sz="2000">
              <a:solidFill>
                <a:srgbClr val="767A7D"/>
              </a:solidFill>
              <a:latin typeface="Calibri" panose="020F0502020204030204" pitchFamily="34" charset="0"/>
            </a:endParaRPr>
          </a:p>
          <a:p>
            <a:pPr>
              <a:buClr>
                <a:srgbClr val="F27029"/>
              </a:buClr>
            </a:pPr>
            <a:endParaRPr lang="en-NZ" sz="2000">
              <a:solidFill>
                <a:srgbClr val="767A7D"/>
              </a:solidFill>
              <a:latin typeface="Calibri" panose="020F0502020204030204" pitchFamily="34" charset="0"/>
            </a:endParaRPr>
          </a:p>
          <a:p>
            <a:pPr marL="0" indent="0">
              <a:buNone/>
            </a:pPr>
            <a:r>
              <a:rPr lang="en-NZ" sz="2000" b="1">
                <a:solidFill>
                  <a:srgbClr val="4F2875"/>
                </a:solidFill>
                <a:latin typeface="Calibri" panose="020F0502020204030204" pitchFamily="34" charset="0"/>
              </a:rPr>
              <a:t> </a:t>
            </a:r>
          </a:p>
          <a:p>
            <a:pPr marL="0" indent="0">
              <a:buNone/>
            </a:pPr>
            <a:endParaRPr lang="en-NZ" sz="2000">
              <a:solidFill>
                <a:srgbClr val="767A7D"/>
              </a:solidFill>
              <a:latin typeface="Calibri" panose="020F0502020204030204" pitchFamily="34" charset="0"/>
            </a:endParaRPr>
          </a:p>
        </p:txBody>
      </p:sp>
      <p:sp>
        <p:nvSpPr>
          <p:cNvPr id="7" name="Slide Number Placeholder 6"/>
          <p:cNvSpPr>
            <a:spLocks noGrp="1"/>
          </p:cNvSpPr>
          <p:nvPr>
            <p:ph type="sldNum" sz="quarter" idx="4"/>
          </p:nvPr>
        </p:nvSpPr>
        <p:spPr>
          <a:xfrm>
            <a:off x="6096000" y="6387517"/>
            <a:ext cx="242656" cy="3056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B58797-97CF-F443-8EAB-3640D9F5A3FE}" type="slidenum">
              <a:rPr kumimoji="0" lang="en-US" sz="1200" b="1" i="0" u="none" strike="noStrike" kern="1200" cap="none" spc="0" normalizeH="0" baseline="0" noProof="0" smtClean="0">
                <a:ln>
                  <a:noFill/>
                </a:ln>
                <a:solidFill>
                  <a:srgbClr val="F27029"/>
                </a:solidFill>
                <a:effectLst/>
                <a:uLnTx/>
                <a:uFillTx/>
                <a:latin typeface="Century Gothic" charset="0"/>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0" lang="en-US" sz="1200" b="1" i="0" u="none" strike="noStrike" kern="1200" cap="none" spc="0" normalizeH="0" baseline="0" noProof="0">
                <a:ln>
                  <a:noFill/>
                </a:ln>
                <a:solidFill>
                  <a:srgbClr val="F27029"/>
                </a:solidFill>
                <a:effectLst/>
                <a:uLnTx/>
                <a:uFillTx/>
                <a:latin typeface="Century Gothic" charset="0"/>
              </a:rPr>
              <a:t>  </a:t>
            </a:r>
          </a:p>
        </p:txBody>
      </p:sp>
      <p:graphicFrame>
        <p:nvGraphicFramePr>
          <p:cNvPr id="2" name="Table 2">
            <a:extLst>
              <a:ext uri="{FF2B5EF4-FFF2-40B4-BE49-F238E27FC236}">
                <a16:creationId xmlns:a16="http://schemas.microsoft.com/office/drawing/2014/main" id="{CC4F6F6E-6947-4A9C-88E8-83E600263F53}"/>
              </a:ext>
            </a:extLst>
          </p:cNvPr>
          <p:cNvGraphicFramePr>
            <a:graphicFrameLocks noGrp="1"/>
          </p:cNvGraphicFramePr>
          <p:nvPr>
            <p:extLst>
              <p:ext uri="{D42A27DB-BD31-4B8C-83A1-F6EECF244321}">
                <p14:modId xmlns:p14="http://schemas.microsoft.com/office/powerpoint/2010/main" val="1826116429"/>
              </p:ext>
            </p:extLst>
          </p:nvPr>
        </p:nvGraphicFramePr>
        <p:xfrm>
          <a:off x="838200" y="1856008"/>
          <a:ext cx="10250010" cy="3754120"/>
        </p:xfrm>
        <a:graphic>
          <a:graphicData uri="http://schemas.openxmlformats.org/drawingml/2006/table">
            <a:tbl>
              <a:tblPr firstRow="1" bandRow="1">
                <a:tableStyleId>{5C22544A-7EE6-4342-B048-85BDC9FD1C3A}</a:tableStyleId>
              </a:tblPr>
              <a:tblGrid>
                <a:gridCol w="5125005">
                  <a:extLst>
                    <a:ext uri="{9D8B030D-6E8A-4147-A177-3AD203B41FA5}">
                      <a16:colId xmlns:a16="http://schemas.microsoft.com/office/drawing/2014/main" val="3264089362"/>
                    </a:ext>
                  </a:extLst>
                </a:gridCol>
                <a:gridCol w="5125005">
                  <a:extLst>
                    <a:ext uri="{9D8B030D-6E8A-4147-A177-3AD203B41FA5}">
                      <a16:colId xmlns:a16="http://schemas.microsoft.com/office/drawing/2014/main" val="1609438288"/>
                    </a:ext>
                  </a:extLst>
                </a:gridCol>
              </a:tblGrid>
              <a:tr h="370840">
                <a:tc>
                  <a:txBody>
                    <a:bodyPr/>
                    <a:lstStyle/>
                    <a:p>
                      <a:r>
                        <a:rPr lang="en-NZ" dirty="0"/>
                        <a:t>Strengths</a:t>
                      </a:r>
                    </a:p>
                  </a:txBody>
                  <a:tcPr>
                    <a:solidFill>
                      <a:srgbClr val="F27029"/>
                    </a:solidFill>
                  </a:tcPr>
                </a:tc>
                <a:tc>
                  <a:txBody>
                    <a:bodyPr/>
                    <a:lstStyle/>
                    <a:p>
                      <a:r>
                        <a:rPr lang="en-NZ" dirty="0"/>
                        <a:t>Weaknesses</a:t>
                      </a:r>
                    </a:p>
                  </a:txBody>
                  <a:tcPr>
                    <a:solidFill>
                      <a:srgbClr val="F27029"/>
                    </a:solidFill>
                  </a:tcPr>
                </a:tc>
                <a:extLst>
                  <a:ext uri="{0D108BD9-81ED-4DB2-BD59-A6C34878D82A}">
                    <a16:rowId xmlns:a16="http://schemas.microsoft.com/office/drawing/2014/main" val="2266730624"/>
                  </a:ext>
                </a:extLst>
              </a:tr>
              <a:tr h="370840">
                <a:tc>
                  <a:txBody>
                    <a:bodyPr/>
                    <a:lstStyle/>
                    <a:p>
                      <a:endParaRPr lang="en-NZ"/>
                    </a:p>
                    <a:p>
                      <a:endParaRPr lang="en-NZ"/>
                    </a:p>
                    <a:p>
                      <a:endParaRPr lang="en-NZ"/>
                    </a:p>
                    <a:p>
                      <a:endParaRPr lang="en-NZ"/>
                    </a:p>
                    <a:p>
                      <a:endParaRPr lang="en-NZ"/>
                    </a:p>
                    <a:p>
                      <a:endParaRPr lang="en-NZ"/>
                    </a:p>
                    <a:p>
                      <a:endParaRPr lang="en-NZ"/>
                    </a:p>
                    <a:p>
                      <a:endParaRPr lang="en-NZ"/>
                    </a:p>
                    <a:p>
                      <a:endParaRPr lang="en-NZ"/>
                    </a:p>
                    <a:p>
                      <a:endParaRPr lang="en-NZ"/>
                    </a:p>
                    <a:p>
                      <a:endParaRPr lang="en-NZ"/>
                    </a:p>
                    <a:p>
                      <a:endParaRPr lang="en-NZ"/>
                    </a:p>
                  </a:txBody>
                  <a:tcPr>
                    <a:solidFill>
                      <a:schemeClr val="accent2">
                        <a:lumMod val="20000"/>
                        <a:lumOff val="80000"/>
                      </a:schemeClr>
                    </a:solidFill>
                  </a:tcPr>
                </a:tc>
                <a:tc>
                  <a:txBody>
                    <a:bodyPr/>
                    <a:lstStyle/>
                    <a:p>
                      <a:endParaRPr lang="en-NZ" dirty="0"/>
                    </a:p>
                  </a:txBody>
                  <a:tcPr>
                    <a:solidFill>
                      <a:schemeClr val="accent2">
                        <a:lumMod val="20000"/>
                        <a:lumOff val="80000"/>
                      </a:schemeClr>
                    </a:solidFill>
                  </a:tcPr>
                </a:tc>
                <a:extLst>
                  <a:ext uri="{0D108BD9-81ED-4DB2-BD59-A6C34878D82A}">
                    <a16:rowId xmlns:a16="http://schemas.microsoft.com/office/drawing/2014/main" val="3684351724"/>
                  </a:ext>
                </a:extLst>
              </a:tr>
            </a:tbl>
          </a:graphicData>
        </a:graphic>
      </p:graphicFrame>
    </p:spTree>
    <p:extLst>
      <p:ext uri="{BB962C8B-B14F-4D97-AF65-F5344CB8AC3E}">
        <p14:creationId xmlns:p14="http://schemas.microsoft.com/office/powerpoint/2010/main" val="358907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43379"/>
            <a:ext cx="10515600" cy="734688"/>
          </a:xfrm>
        </p:spPr>
        <p:txBody>
          <a:bodyPr>
            <a:normAutofit/>
          </a:bodyPr>
          <a:lstStyle/>
          <a:p>
            <a:r>
              <a:rPr lang="en-US" sz="3000" b="1">
                <a:solidFill>
                  <a:srgbClr val="F27029"/>
                </a:solidFill>
                <a:latin typeface="Brandon Grotesque" panose="020B0503020203060202" pitchFamily="34" charset="77"/>
              </a:rPr>
              <a:t>Plan</a:t>
            </a:r>
          </a:p>
        </p:txBody>
      </p:sp>
      <p:sp>
        <p:nvSpPr>
          <p:cNvPr id="9" name="Content Placeholder 8"/>
          <p:cNvSpPr>
            <a:spLocks noGrp="1"/>
          </p:cNvSpPr>
          <p:nvPr>
            <p:ph sz="half" idx="1"/>
          </p:nvPr>
        </p:nvSpPr>
        <p:spPr>
          <a:xfrm>
            <a:off x="782120" y="1374199"/>
            <a:ext cx="10627760" cy="3507641"/>
          </a:xfrm>
        </p:spPr>
        <p:txBody>
          <a:bodyPr>
            <a:normAutofit/>
          </a:bodyPr>
          <a:lstStyle/>
          <a:p>
            <a:pPr marL="0" indent="0">
              <a:buNone/>
            </a:pPr>
            <a:r>
              <a:rPr lang="en-NZ" sz="2000" b="1">
                <a:solidFill>
                  <a:srgbClr val="4F2875"/>
                </a:solidFill>
                <a:latin typeface="Calibri" panose="020F0502020204030204" pitchFamily="34" charset="0"/>
              </a:rPr>
              <a:t>Company B:</a:t>
            </a:r>
            <a:endParaRPr lang="en-NZ" sz="2000">
              <a:solidFill>
                <a:srgbClr val="767A7D"/>
              </a:solidFill>
              <a:latin typeface="Calibri" panose="020F0502020204030204" pitchFamily="34" charset="0"/>
            </a:endParaRPr>
          </a:p>
          <a:p>
            <a:pPr>
              <a:buClr>
                <a:srgbClr val="F27029"/>
              </a:buClr>
            </a:pPr>
            <a:endParaRPr lang="en-NZ" sz="2000">
              <a:solidFill>
                <a:srgbClr val="767A7D"/>
              </a:solidFill>
              <a:latin typeface="Calibri" panose="020F0502020204030204" pitchFamily="34" charset="0"/>
            </a:endParaRPr>
          </a:p>
          <a:p>
            <a:pPr marL="0" indent="0">
              <a:buNone/>
            </a:pPr>
            <a:r>
              <a:rPr lang="en-NZ" sz="2000" b="1">
                <a:solidFill>
                  <a:srgbClr val="4F2875"/>
                </a:solidFill>
                <a:latin typeface="Calibri" panose="020F0502020204030204" pitchFamily="34" charset="0"/>
              </a:rPr>
              <a:t> </a:t>
            </a:r>
          </a:p>
          <a:p>
            <a:pPr marL="0" indent="0">
              <a:buNone/>
            </a:pPr>
            <a:endParaRPr lang="en-NZ" sz="2000">
              <a:solidFill>
                <a:srgbClr val="767A7D"/>
              </a:solidFill>
              <a:latin typeface="Calibri" panose="020F0502020204030204" pitchFamily="34" charset="0"/>
            </a:endParaRPr>
          </a:p>
        </p:txBody>
      </p:sp>
      <p:sp>
        <p:nvSpPr>
          <p:cNvPr id="7" name="Slide Number Placeholder 6"/>
          <p:cNvSpPr>
            <a:spLocks noGrp="1"/>
          </p:cNvSpPr>
          <p:nvPr>
            <p:ph type="sldNum" sz="quarter" idx="4"/>
          </p:nvPr>
        </p:nvSpPr>
        <p:spPr>
          <a:xfrm>
            <a:off x="6096000" y="6387517"/>
            <a:ext cx="242656" cy="30568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B58797-97CF-F443-8EAB-3640D9F5A3FE}" type="slidenum">
              <a:rPr kumimoji="0" lang="en-US" sz="1200" b="1" i="0" u="none" strike="noStrike" kern="1200" cap="none" spc="0" normalizeH="0" baseline="0" noProof="0" smtClean="0">
                <a:ln>
                  <a:noFill/>
                </a:ln>
                <a:solidFill>
                  <a:srgbClr val="F27029"/>
                </a:solidFill>
                <a:effectLst/>
                <a:uLnTx/>
                <a:uFillTx/>
                <a:latin typeface="Century Gothic" charset="0"/>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0" lang="en-US" sz="1200" b="1" i="0" u="none" strike="noStrike" kern="1200" cap="none" spc="0" normalizeH="0" baseline="0" noProof="0">
                <a:ln>
                  <a:noFill/>
                </a:ln>
                <a:solidFill>
                  <a:srgbClr val="F27029"/>
                </a:solidFill>
                <a:effectLst/>
                <a:uLnTx/>
                <a:uFillTx/>
                <a:latin typeface="Century Gothic" charset="0"/>
              </a:rPr>
              <a:t>  </a:t>
            </a:r>
          </a:p>
        </p:txBody>
      </p:sp>
      <p:graphicFrame>
        <p:nvGraphicFramePr>
          <p:cNvPr id="2" name="Table 2">
            <a:extLst>
              <a:ext uri="{FF2B5EF4-FFF2-40B4-BE49-F238E27FC236}">
                <a16:creationId xmlns:a16="http://schemas.microsoft.com/office/drawing/2014/main" id="{CC4F6F6E-6947-4A9C-88E8-83E600263F53}"/>
              </a:ext>
            </a:extLst>
          </p:cNvPr>
          <p:cNvGraphicFramePr>
            <a:graphicFrameLocks noGrp="1"/>
          </p:cNvGraphicFramePr>
          <p:nvPr>
            <p:extLst>
              <p:ext uri="{D42A27DB-BD31-4B8C-83A1-F6EECF244321}">
                <p14:modId xmlns:p14="http://schemas.microsoft.com/office/powerpoint/2010/main" val="1024424743"/>
              </p:ext>
            </p:extLst>
          </p:nvPr>
        </p:nvGraphicFramePr>
        <p:xfrm>
          <a:off x="838200" y="1856008"/>
          <a:ext cx="10250010" cy="3754120"/>
        </p:xfrm>
        <a:graphic>
          <a:graphicData uri="http://schemas.openxmlformats.org/drawingml/2006/table">
            <a:tbl>
              <a:tblPr firstRow="1" bandRow="1">
                <a:tableStyleId>{5C22544A-7EE6-4342-B048-85BDC9FD1C3A}</a:tableStyleId>
              </a:tblPr>
              <a:tblGrid>
                <a:gridCol w="5125005">
                  <a:extLst>
                    <a:ext uri="{9D8B030D-6E8A-4147-A177-3AD203B41FA5}">
                      <a16:colId xmlns:a16="http://schemas.microsoft.com/office/drawing/2014/main" val="3264089362"/>
                    </a:ext>
                  </a:extLst>
                </a:gridCol>
                <a:gridCol w="5125005">
                  <a:extLst>
                    <a:ext uri="{9D8B030D-6E8A-4147-A177-3AD203B41FA5}">
                      <a16:colId xmlns:a16="http://schemas.microsoft.com/office/drawing/2014/main" val="1609438288"/>
                    </a:ext>
                  </a:extLst>
                </a:gridCol>
              </a:tblGrid>
              <a:tr h="370840">
                <a:tc>
                  <a:txBody>
                    <a:bodyPr/>
                    <a:lstStyle/>
                    <a:p>
                      <a:r>
                        <a:rPr lang="en-NZ" dirty="0"/>
                        <a:t>Strengths</a:t>
                      </a:r>
                    </a:p>
                  </a:txBody>
                  <a:tcPr>
                    <a:solidFill>
                      <a:srgbClr val="F27029"/>
                    </a:solidFill>
                  </a:tcPr>
                </a:tc>
                <a:tc>
                  <a:txBody>
                    <a:bodyPr/>
                    <a:lstStyle/>
                    <a:p>
                      <a:r>
                        <a:rPr lang="en-NZ" dirty="0"/>
                        <a:t>Weaknesses</a:t>
                      </a:r>
                    </a:p>
                  </a:txBody>
                  <a:tcPr>
                    <a:solidFill>
                      <a:srgbClr val="F27029"/>
                    </a:solidFill>
                  </a:tcPr>
                </a:tc>
                <a:extLst>
                  <a:ext uri="{0D108BD9-81ED-4DB2-BD59-A6C34878D82A}">
                    <a16:rowId xmlns:a16="http://schemas.microsoft.com/office/drawing/2014/main" val="2266730624"/>
                  </a:ext>
                </a:extLst>
              </a:tr>
              <a:tr h="370840">
                <a:tc>
                  <a:txBody>
                    <a:bodyPr/>
                    <a:lstStyle/>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a:p>
                      <a:endParaRPr lang="en-NZ" dirty="0"/>
                    </a:p>
                  </a:txBody>
                  <a:tcPr>
                    <a:solidFill>
                      <a:schemeClr val="accent2">
                        <a:lumMod val="20000"/>
                        <a:lumOff val="80000"/>
                      </a:schemeClr>
                    </a:solidFill>
                  </a:tcPr>
                </a:tc>
                <a:tc>
                  <a:txBody>
                    <a:bodyPr/>
                    <a:lstStyle/>
                    <a:p>
                      <a:endParaRPr lang="en-NZ" dirty="0"/>
                    </a:p>
                  </a:txBody>
                  <a:tcPr>
                    <a:solidFill>
                      <a:schemeClr val="accent2">
                        <a:lumMod val="20000"/>
                        <a:lumOff val="80000"/>
                      </a:schemeClr>
                    </a:solidFill>
                  </a:tcPr>
                </a:tc>
                <a:extLst>
                  <a:ext uri="{0D108BD9-81ED-4DB2-BD59-A6C34878D82A}">
                    <a16:rowId xmlns:a16="http://schemas.microsoft.com/office/drawing/2014/main" val="3684351724"/>
                  </a:ext>
                </a:extLst>
              </a:tr>
            </a:tbl>
          </a:graphicData>
        </a:graphic>
      </p:graphicFrame>
    </p:spTree>
    <p:extLst>
      <p:ext uri="{BB962C8B-B14F-4D97-AF65-F5344CB8AC3E}">
        <p14:creationId xmlns:p14="http://schemas.microsoft.com/office/powerpoint/2010/main" val="2444326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11ECBAA-9407-4E2E-B5BE-F1FA79646C38}"/>
              </a:ext>
            </a:extLst>
          </p:cNvPr>
          <p:cNvSpPr>
            <a:spLocks noGrp="1"/>
          </p:cNvSpPr>
          <p:nvPr>
            <p:ph type="sldNum" sz="quarter" idx="4"/>
          </p:nvPr>
        </p:nvSpPr>
        <p:spPr/>
        <p:txBody>
          <a:bodyPr/>
          <a:lstStyle/>
          <a:p>
            <a:fld id="{231E6270-9AE5-AA4F-88AC-3EA1BBB1A427}" type="slidenum">
              <a:rPr lang="en-US" smtClean="0"/>
              <a:pPr/>
              <a:t>9</a:t>
            </a:fld>
            <a:endParaRPr lang="en-US"/>
          </a:p>
        </p:txBody>
      </p:sp>
      <p:sp>
        <p:nvSpPr>
          <p:cNvPr id="6" name="Title 7">
            <a:extLst>
              <a:ext uri="{FF2B5EF4-FFF2-40B4-BE49-F238E27FC236}">
                <a16:creationId xmlns:a16="http://schemas.microsoft.com/office/drawing/2014/main" id="{0D8D7950-6712-4B45-8D65-BF339A95FF2C}"/>
              </a:ext>
            </a:extLst>
          </p:cNvPr>
          <p:cNvSpPr>
            <a:spLocks noGrp="1"/>
          </p:cNvSpPr>
          <p:nvPr>
            <p:ph type="title"/>
          </p:nvPr>
        </p:nvSpPr>
        <p:spPr>
          <a:xfrm>
            <a:off x="838200" y="843379"/>
            <a:ext cx="10515600" cy="734688"/>
          </a:xfrm>
        </p:spPr>
        <p:txBody>
          <a:bodyPr lIns="91440" tIns="45720" rIns="91440" bIns="45720" anchor="t">
            <a:normAutofit/>
          </a:bodyPr>
          <a:lstStyle/>
          <a:p>
            <a:r>
              <a:rPr lang="en-US" sz="3000" b="1" dirty="0">
                <a:solidFill>
                  <a:srgbClr val="F27029"/>
                </a:solidFill>
                <a:latin typeface="Brandon Grotesque"/>
              </a:rPr>
              <a:t>Data: Compare company’s revenue history</a:t>
            </a:r>
            <a:endParaRPr lang="en-US" sz="3000" b="1" dirty="0">
              <a:solidFill>
                <a:srgbClr val="F27029"/>
              </a:solidFill>
              <a:latin typeface="Brandon Grotesque" panose="020B0503020203060202" pitchFamily="34" charset="77"/>
            </a:endParaRPr>
          </a:p>
        </p:txBody>
      </p:sp>
      <p:sp>
        <p:nvSpPr>
          <p:cNvPr id="3" name="Content Placeholder 2">
            <a:extLst>
              <a:ext uri="{FF2B5EF4-FFF2-40B4-BE49-F238E27FC236}">
                <a16:creationId xmlns:a16="http://schemas.microsoft.com/office/drawing/2014/main" id="{C6FDCC8B-0A57-4E8E-B6B4-450CB7F1053A}"/>
              </a:ext>
            </a:extLst>
          </p:cNvPr>
          <p:cNvSpPr>
            <a:spLocks noGrp="1"/>
          </p:cNvSpPr>
          <p:nvPr>
            <p:ph sz="half" idx="1"/>
          </p:nvPr>
        </p:nvSpPr>
        <p:spPr>
          <a:xfrm>
            <a:off x="865093" y="1731145"/>
            <a:ext cx="9974541" cy="3610483"/>
          </a:xfrm>
        </p:spPr>
        <p:txBody>
          <a:bodyPr lIns="91440" tIns="45720" rIns="91440" bIns="45720" anchor="t"/>
          <a:lstStyle/>
          <a:p>
            <a:pPr marL="457200" indent="-457200">
              <a:buClr>
                <a:srgbClr val="F27029"/>
              </a:buClr>
              <a:buFont typeface="+mj-lt"/>
              <a:buAutoNum type="arabicPeriod"/>
            </a:pPr>
            <a:r>
              <a:rPr lang="en-NZ" sz="2000" dirty="0">
                <a:solidFill>
                  <a:srgbClr val="767A7D"/>
                </a:solidFill>
                <a:latin typeface="Calibri"/>
                <a:cs typeface="Calibri"/>
              </a:rPr>
              <a:t>To compare two company’s revenues for the last 10 years, use </a:t>
            </a:r>
            <a:r>
              <a:rPr lang="en-NZ" sz="2000" dirty="0">
                <a:solidFill>
                  <a:srgbClr val="767A7D"/>
                </a:solidFill>
                <a:latin typeface="Calibri"/>
                <a:cs typeface="Calibri"/>
                <a:hlinkClick r:id="rId2"/>
              </a:rPr>
              <a:t>Data for investing in shares.xlsx</a:t>
            </a:r>
            <a:r>
              <a:rPr lang="en-NZ" sz="2000" dirty="0">
                <a:solidFill>
                  <a:srgbClr val="767A7D"/>
                </a:solidFill>
                <a:latin typeface="Calibri"/>
                <a:cs typeface="Calibri"/>
              </a:rPr>
              <a:t> which has the quarterly revenue data of the 8 companies listed from the ‘plan’ stage. </a:t>
            </a:r>
          </a:p>
          <a:p>
            <a:pPr marL="457200" indent="-457200">
              <a:buClr>
                <a:srgbClr val="F27029"/>
              </a:buClr>
              <a:buFont typeface="+mj-lt"/>
              <a:buAutoNum type="arabicPeriod"/>
            </a:pPr>
            <a:r>
              <a:rPr lang="en-NZ" sz="2000" dirty="0">
                <a:solidFill>
                  <a:srgbClr val="767A7D"/>
                </a:solidFill>
                <a:latin typeface="Calibri"/>
                <a:cs typeface="Calibri"/>
              </a:rPr>
              <a:t>Create a line graph with a trendline on it using a spreadsheet (e.g. Excel spreadsheet). The detailed instruction about how to create a graph is in the ‘Investing in shares – learning material’ resource. Label the graph and paste it here.</a:t>
            </a:r>
          </a:p>
        </p:txBody>
      </p:sp>
      <p:sp>
        <p:nvSpPr>
          <p:cNvPr id="2" name="Rectangle 1">
            <a:extLst>
              <a:ext uri="{FF2B5EF4-FFF2-40B4-BE49-F238E27FC236}">
                <a16:creationId xmlns:a16="http://schemas.microsoft.com/office/drawing/2014/main" id="{213C3EB9-CEBF-4A10-A615-CFCEF96A5C89}"/>
              </a:ext>
            </a:extLst>
          </p:cNvPr>
          <p:cNvSpPr/>
          <p:nvPr/>
        </p:nvSpPr>
        <p:spPr>
          <a:xfrm>
            <a:off x="1430763" y="3684233"/>
            <a:ext cx="8707536" cy="22105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4042779900"/>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S Powerpoint" id="{90D186A9-D38C-D549-969B-F41DC16C43B7}" vid="{FBC374F2-3133-074D-87E6-0137688928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duct_x002f_Package xmlns="eb794925-b352-4673-bcf2-bf7cbee4735f" xsi:nil="true"/>
    <Medium xmlns="eb794925-b352-4673-bcf2-bf7cbee4735f">
      <Value>EME</Value>
    </Medium>
    <LearningProgramme xmlns="eb794925-b352-4673-bcf2-bf7cbee4735f">
      <Value>Schools</Value>
    </LearningProgramme>
    <Team xmlns="eb794925-b352-4673-bcf2-bf7cbee4735f">Development</Team>
    <Developmenttype xmlns="eb794925-b352-4673-bcf2-bf7cbee4735f">Resource – activity</Developmenttype>
    <Resourcetype xmlns="eb794925-b352-4673-bcf2-bf7cbee4735f">Student resources</Resource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48FC2AAA50D245B853C3DA5160F14B" ma:contentTypeVersion="15" ma:contentTypeDescription="Create a new document." ma:contentTypeScope="" ma:versionID="7329874156f89e43e35657994e4ca3fe">
  <xsd:schema xmlns:xsd="http://www.w3.org/2001/XMLSchema" xmlns:xs="http://www.w3.org/2001/XMLSchema" xmlns:p="http://schemas.microsoft.com/office/2006/metadata/properties" xmlns:ns2="eb794925-b352-4673-bcf2-bf7cbee4735f" targetNamespace="http://schemas.microsoft.com/office/2006/metadata/properties" ma:root="true" ma:fieldsID="a5a39ca2cb5585e6e0a264a21c8ba067" ns2:_="">
    <xsd:import namespace="eb794925-b352-4673-bcf2-bf7cbee4735f"/>
    <xsd:element name="properties">
      <xsd:complexType>
        <xsd:sequence>
          <xsd:element name="documentManagement">
            <xsd:complexType>
              <xsd:all>
                <xsd:element ref="ns2:LearningProgramme" minOccurs="0"/>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Team" minOccurs="0"/>
                <xsd:element ref="ns2:Medium" minOccurs="0"/>
                <xsd:element ref="ns2:Product_x002f_Package" minOccurs="0"/>
                <xsd:element ref="ns2:Resourcetype" minOccurs="0"/>
                <xsd:element ref="ns2:Development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794925-b352-4673-bcf2-bf7cbee4735f" elementFormDefault="qualified">
    <xsd:import namespace="http://schemas.microsoft.com/office/2006/documentManagement/types"/>
    <xsd:import namespace="http://schemas.microsoft.com/office/infopath/2007/PartnerControls"/>
    <xsd:element name="LearningProgramme" ma:index="8" nillable="true" ma:displayName="Learning Programme" ma:format="Dropdown" ma:internalName="LearningProgramme">
      <xsd:complexType>
        <xsd:complexContent>
          <xsd:extension base="dms:MultiChoice">
            <xsd:sequence>
              <xsd:element name="Value" maxOccurs="unbounded" minOccurs="0" nillable="true">
                <xsd:simpleType>
                  <xsd:restriction base="dms:Choice">
                    <xsd:enumeration value="Community"/>
                    <xsd:enumeration value="Schools"/>
                    <xsd:enumeration value="Work"/>
                    <xsd:enumeration value="Sessions"/>
                    <xsd:enumeration value="General"/>
                  </xsd:restriction>
                </xsd:simple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Team" ma:index="17" nillable="true" ma:displayName="Team" ma:format="Dropdown" ma:internalName="Team">
      <xsd:simpleType>
        <xsd:restriction base="dms:Choice">
          <xsd:enumeration value="Delivery"/>
          <xsd:enumeration value="Development"/>
          <xsd:enumeration value="General"/>
        </xsd:restriction>
      </xsd:simpleType>
    </xsd:element>
    <xsd:element name="Medium" ma:index="18" nillable="true" ma:displayName="Medium" ma:format="Dropdown" ma:internalName="Medium">
      <xsd:complexType>
        <xsd:complexContent>
          <xsd:extension base="dms:MultiChoice">
            <xsd:sequence>
              <xsd:element name="Value" maxOccurs="unbounded" minOccurs="0" nillable="true">
                <xsd:simpleType>
                  <xsd:restriction base="dms:Choice">
                    <xsd:enumeration value="MME"/>
                    <xsd:enumeration value="EME"/>
                  </xsd:restriction>
                </xsd:simpleType>
              </xsd:element>
            </xsd:sequence>
          </xsd:extension>
        </xsd:complexContent>
      </xsd:complexType>
    </xsd:element>
    <xsd:element name="Product_x002f_Package" ma:index="19" nillable="true" ma:displayName="Product/Package" ma:format="Dropdown" ma:internalName="Product_x002f_Package">
      <xsd:simpleType>
        <xsd:restriction base="dms:Choice">
          <xsd:enumeration value="Choice 1"/>
          <xsd:enumeration value="Choice 2"/>
          <xsd:enumeration value="Choice 3"/>
        </xsd:restriction>
      </xsd:simpleType>
    </xsd:element>
    <xsd:element name="Resourcetype" ma:index="21" nillable="true" ma:displayName="Resource type" ma:format="Dropdown" ma:internalName="Resourcetype">
      <xsd:simpleType>
        <xsd:restriction base="dms:Choice">
          <xsd:enumeration value="Assessment"/>
          <xsd:enumeration value="Certificate"/>
          <xsd:enumeration value="Discussion Starter"/>
          <xsd:enumeration value="Glossary"/>
          <xsd:enumeration value="Handout"/>
          <xsd:enumeration value="Poster"/>
          <xsd:enumeration value="Product feedback"/>
          <xsd:enumeration value="Product overview"/>
          <xsd:enumeration value="Research"/>
          <xsd:enumeration value="Student resources"/>
          <xsd:enumeration value="Teaching and learning plan"/>
          <xsd:enumeration value="Brochure"/>
        </xsd:restriction>
      </xsd:simpleType>
    </xsd:element>
    <xsd:element name="Developmenttype" ma:index="22" nillable="true" ma:displayName="Development type" ma:format="Dropdown" ma:internalName="Developmenttype">
      <xsd:simpleType>
        <xsd:restriction base="dms:Choice">
          <xsd:enumeration value="Achievement Standard"/>
          <xsd:enumeration value="Unit Standard"/>
          <xsd:enumeration value="Interactive"/>
          <xsd:enumeration value="Resource - info"/>
          <xsd:enumeration value="Resource – activity"/>
          <xsd:enumeration value="Graphic"/>
          <xsd:enumeration value="Vide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20"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73CA59-C454-4A11-99C7-B9771F60FBDD}">
  <ds:schemaRefs>
    <ds:schemaRef ds:uri="56c97d89-79e6-4a1c-a61a-af816062cc41"/>
    <ds:schemaRef ds:uri="c201923c-65c8-49f7-a915-06898e5c70e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b794925-b352-4673-bcf2-bf7cbee4735f"/>
  </ds:schemaRefs>
</ds:datastoreItem>
</file>

<file path=customXml/itemProps2.xml><?xml version="1.0" encoding="utf-8"?>
<ds:datastoreItem xmlns:ds="http://schemas.openxmlformats.org/officeDocument/2006/customXml" ds:itemID="{F9E989F5-1E62-4C0B-A5C6-633D5C564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794925-b352-4673-bcf2-bf7cbee473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4E4CF9-ECE1-499B-A77F-0D1485133F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11069</TotalTime>
  <Words>831</Words>
  <Application>Microsoft Office PowerPoint</Application>
  <PresentationFormat>Widescreen</PresentationFormat>
  <Paragraphs>150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4_Custom Design</vt:lpstr>
      <vt:lpstr>Which company should I invest in to make a return?</vt:lpstr>
      <vt:lpstr>Summary of Project</vt:lpstr>
      <vt:lpstr>Statistical Enquiry Cycle</vt:lpstr>
      <vt:lpstr>Problem</vt:lpstr>
      <vt:lpstr>Plan Part 1. Choose Companies  </vt:lpstr>
      <vt:lpstr>Plan Part 2. Which company seems better placed to grow in the future? </vt:lpstr>
      <vt:lpstr>Plan</vt:lpstr>
      <vt:lpstr>Plan</vt:lpstr>
      <vt:lpstr>Data: Compare company’s revenue history</vt:lpstr>
      <vt:lpstr>Analysis</vt:lpstr>
      <vt:lpstr>Conclusion</vt:lpstr>
      <vt:lpstr>Let’s find out! </vt:lpstr>
      <vt:lpstr>Let’s find out!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Achievement Standard Launch</dc:title>
  <dc:creator>Su Min Ahn</dc:creator>
  <cp:lastModifiedBy>Su Min Ahn</cp:lastModifiedBy>
  <cp:revision>20</cp:revision>
  <dcterms:created xsi:type="dcterms:W3CDTF">2021-02-19T00:28:51Z</dcterms:created>
  <dcterms:modified xsi:type="dcterms:W3CDTF">2021-06-25T02:03:35Z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0x0101002548FC2AAA50D245B853C3DA5160F14B</vt:lpwstr>
  </property>
</Properties>
</file>