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autoCompressPictures="0">
  <p:sldMasterIdLst>
    <p:sldMasterId id="2147483653" r:id="rId1"/>
  </p:sldMasterIdLst>
  <p:notesMasterIdLst>
    <p:notesMasterId r:id="rId1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9144000" cy="6858000"/>
  <p:embeddedFontLst>
    <p:embeddedFont>
      <p:font typeface="Century Gothic" panose="020B0502020202020204" pitchFamily="34" charset="0"/>
      <p:regular r:id="rId15"/>
      <p:bold r:id="rId16"/>
      <p:italic r:id="rId17"/>
      <p:boldItalic r:id="rId18"/>
    </p:embeddedFont>
    <p:embeddedFont>
      <p:font typeface="Montserrat" pitchFamily="2" charset="77"/>
      <p:bold r:id="rId19"/>
      <p:boldItalic r:id="rId20"/>
    </p:embeddedFont>
    <p:embeddedFont>
      <p:font typeface="Montserrat Alternates" pitchFamily="2" charset="77"/>
      <p:regular r:id="rId21"/>
      <p:bold r:id="rId22"/>
      <p:italic r:id="rId23"/>
      <p:boldItalic r:id="rId24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000000"/>
          </p15:clr>
        </p15:guide>
        <p15:guide id="2" pos="2160">
          <p15:clr>
            <a:srgbClr val="000000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/>
    <p:restoredTop sz="94630"/>
  </p:normalViewPr>
  <p:slideViewPr>
    <p:cSldViewPr snapToGrid="0">
      <p:cViewPr varScale="1">
        <p:scale>
          <a:sx n="113" d="100"/>
          <a:sy n="113" d="100"/>
        </p:scale>
        <p:origin x="1600" y="176"/>
      </p:cViewPr>
      <p:guideLst>
        <p:guide orient="horz" pos="288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4.fntdata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7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3.fntdata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2.fntdata"/><Relationship Id="rId20" Type="http://schemas.openxmlformats.org/officeDocument/2006/relationships/font" Target="fonts/font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0.fntdata"/><Relationship Id="rId5" Type="http://schemas.openxmlformats.org/officeDocument/2006/relationships/slide" Target="slides/slide4.xml"/><Relationship Id="rId15" Type="http://schemas.openxmlformats.org/officeDocument/2006/relationships/font" Target="fonts/font1.fntdata"/><Relationship Id="rId23" Type="http://schemas.openxmlformats.org/officeDocument/2006/relationships/font" Target="fonts/font9.fntdata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Relationship Id="rId22" Type="http://schemas.openxmlformats.org/officeDocument/2006/relationships/font" Target="fonts/font8.fntdata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524300" y="514350"/>
            <a:ext cx="6096300" cy="25717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1:notes"/>
          <p:cNvSpPr txBox="1">
            <a:spLocks noGrp="1"/>
          </p:cNvSpPr>
          <p:nvPr>
            <p:ph type="body" idx="1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" name="Google Shape;44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524300" y="514350"/>
            <a:ext cx="6096300" cy="25717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g414b1ae64f_0_36:notes"/>
          <p:cNvSpPr txBox="1">
            <a:spLocks noGrp="1"/>
          </p:cNvSpPr>
          <p:nvPr>
            <p:ph type="body" idx="1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4" name="Google Shape;124;g414b1ae64f_0_3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524300" y="514350"/>
            <a:ext cx="6096300" cy="25716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g414b1ae64f_0_51:notes"/>
          <p:cNvSpPr txBox="1">
            <a:spLocks noGrp="1"/>
          </p:cNvSpPr>
          <p:nvPr>
            <p:ph type="body" idx="1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3" name="Google Shape;133;g414b1ae64f_0_5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524300" y="514350"/>
            <a:ext cx="6096300" cy="25716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7:notes"/>
          <p:cNvSpPr txBox="1">
            <a:spLocks noGrp="1"/>
          </p:cNvSpPr>
          <p:nvPr>
            <p:ph type="body" idx="1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4" name="Google Shape;144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524300" y="514350"/>
            <a:ext cx="6096300" cy="25717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2:notes"/>
          <p:cNvSpPr txBox="1">
            <a:spLocks noGrp="1"/>
          </p:cNvSpPr>
          <p:nvPr>
            <p:ph type="body" idx="1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2" name="Google Shape;52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524300" y="514350"/>
            <a:ext cx="6096300" cy="25717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3:notes"/>
          <p:cNvSpPr txBox="1">
            <a:spLocks noGrp="1"/>
          </p:cNvSpPr>
          <p:nvPr>
            <p:ph type="body" idx="1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" name="Google Shape;63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524300" y="514350"/>
            <a:ext cx="6096300" cy="25717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4:notes"/>
          <p:cNvSpPr txBox="1">
            <a:spLocks noGrp="1"/>
          </p:cNvSpPr>
          <p:nvPr>
            <p:ph type="body" idx="1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" name="Google Shape;72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524300" y="514350"/>
            <a:ext cx="6096300" cy="25717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5:notes"/>
          <p:cNvSpPr txBox="1">
            <a:spLocks noGrp="1"/>
          </p:cNvSpPr>
          <p:nvPr>
            <p:ph type="body" idx="1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" name="Google Shape;79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524300" y="514350"/>
            <a:ext cx="6096300" cy="25717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g414b1ae64f_0_0:notes"/>
          <p:cNvSpPr txBox="1">
            <a:spLocks noGrp="1"/>
          </p:cNvSpPr>
          <p:nvPr>
            <p:ph type="body" idx="1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" name="Google Shape;90;g414b1ae64f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524300" y="514350"/>
            <a:ext cx="6096300" cy="25716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g414b1ae64f_0_19:notes"/>
          <p:cNvSpPr txBox="1">
            <a:spLocks noGrp="1"/>
          </p:cNvSpPr>
          <p:nvPr>
            <p:ph type="body" idx="1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" name="Google Shape;97;g414b1ae64f_0_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524300" y="514350"/>
            <a:ext cx="6096300" cy="25716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g414b1ae64f_0_7:notes"/>
          <p:cNvSpPr txBox="1">
            <a:spLocks noGrp="1"/>
          </p:cNvSpPr>
          <p:nvPr>
            <p:ph type="body" idx="1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8" name="Google Shape;108;g414b1ae64f_0_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524300" y="514350"/>
            <a:ext cx="6096300" cy="25716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g414b1ae64f_0_29:notes"/>
          <p:cNvSpPr txBox="1">
            <a:spLocks noGrp="1"/>
          </p:cNvSpPr>
          <p:nvPr>
            <p:ph type="body" idx="1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5" name="Google Shape;115;g414b1ae64f_0_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524300" y="514350"/>
            <a:ext cx="6096300" cy="25716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2"/>
          <p:cNvSpPr txBox="1">
            <a:spLocks noGrp="1"/>
          </p:cNvSpPr>
          <p:nvPr>
            <p:ph type="title"/>
          </p:nvPr>
        </p:nvSpPr>
        <p:spPr>
          <a:xfrm>
            <a:off x="596901" y="508000"/>
            <a:ext cx="7950200" cy="6977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1" i="0" u="none" strike="noStrike" cap="none">
                <a:solidFill>
                  <a:srgbClr val="006F97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3" name="Google Shape;13;p2"/>
          <p:cNvSpPr txBox="1">
            <a:spLocks noGrp="1"/>
          </p:cNvSpPr>
          <p:nvPr>
            <p:ph type="body" idx="1"/>
          </p:nvPr>
        </p:nvSpPr>
        <p:spPr>
          <a:xfrm>
            <a:off x="591944" y="1485900"/>
            <a:ext cx="7960110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/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2"/>
          <p:cNvSpPr txBox="1">
            <a:spLocks noGrp="1"/>
          </p:cNvSpPr>
          <p:nvPr>
            <p:ph type="ftr" idx="11"/>
          </p:nvPr>
        </p:nvSpPr>
        <p:spPr>
          <a:xfrm>
            <a:off x="3108960" y="6377940"/>
            <a:ext cx="2926080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" name="Google Shape;15;p2"/>
          <p:cNvSpPr txBox="1">
            <a:spLocks noGrp="1"/>
          </p:cNvSpPr>
          <p:nvPr>
            <p:ph type="dt" idx="10"/>
          </p:nvPr>
        </p:nvSpPr>
        <p:spPr>
          <a:xfrm>
            <a:off x="457200" y="6377940"/>
            <a:ext cx="2103120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6" name="Google Shape;16;p2"/>
          <p:cNvSpPr txBox="1">
            <a:spLocks noGrp="1"/>
          </p:cNvSpPr>
          <p:nvPr>
            <p:ph type="sldNum" idx="12"/>
          </p:nvPr>
        </p:nvSpPr>
        <p:spPr>
          <a:xfrm>
            <a:off x="6583680" y="6377940"/>
            <a:ext cx="2103120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>
  <p:cSld name="Title Slide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3"/>
          <p:cNvSpPr txBox="1">
            <a:spLocks noGrp="1"/>
          </p:cNvSpPr>
          <p:nvPr>
            <p:ph type="ctrTitle"/>
          </p:nvPr>
        </p:nvSpPr>
        <p:spPr>
          <a:xfrm>
            <a:off x="685800" y="2125980"/>
            <a:ext cx="7772400" cy="6771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1" i="0" u="none" strike="noStrike" cap="none">
                <a:solidFill>
                  <a:srgbClr val="006F97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9" name="Google Shape;19;p3"/>
          <p:cNvSpPr txBox="1">
            <a:spLocks noGrp="1"/>
          </p:cNvSpPr>
          <p:nvPr>
            <p:ph type="subTitle" idx="1"/>
          </p:nvPr>
        </p:nvSpPr>
        <p:spPr>
          <a:xfrm>
            <a:off x="1371600" y="3840480"/>
            <a:ext cx="6400800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0" name="Google Shape;20;p3"/>
          <p:cNvSpPr txBox="1">
            <a:spLocks noGrp="1"/>
          </p:cNvSpPr>
          <p:nvPr>
            <p:ph type="ftr" idx="11"/>
          </p:nvPr>
        </p:nvSpPr>
        <p:spPr>
          <a:xfrm>
            <a:off x="3108960" y="6377940"/>
            <a:ext cx="2926080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1" name="Google Shape;21;p3"/>
          <p:cNvSpPr txBox="1">
            <a:spLocks noGrp="1"/>
          </p:cNvSpPr>
          <p:nvPr>
            <p:ph type="dt" idx="10"/>
          </p:nvPr>
        </p:nvSpPr>
        <p:spPr>
          <a:xfrm>
            <a:off x="457200" y="6377940"/>
            <a:ext cx="2103120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2" name="Google Shape;22;p3"/>
          <p:cNvSpPr txBox="1">
            <a:spLocks noGrp="1"/>
          </p:cNvSpPr>
          <p:nvPr>
            <p:ph type="sldNum" idx="12"/>
          </p:nvPr>
        </p:nvSpPr>
        <p:spPr>
          <a:xfrm>
            <a:off x="6583680" y="6377940"/>
            <a:ext cx="2103120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8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8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8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8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8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8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8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8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8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>
  <p:cSld name="Two Content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4"/>
          <p:cNvSpPr txBox="1">
            <a:spLocks noGrp="1"/>
          </p:cNvSpPr>
          <p:nvPr>
            <p:ph type="title"/>
          </p:nvPr>
        </p:nvSpPr>
        <p:spPr>
          <a:xfrm>
            <a:off x="596901" y="508000"/>
            <a:ext cx="7950200" cy="6977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1" i="0" u="none" strike="noStrike" cap="none">
                <a:solidFill>
                  <a:srgbClr val="006F97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25" name="Google Shape;25;p4"/>
          <p:cNvSpPr txBox="1">
            <a:spLocks noGrp="1"/>
          </p:cNvSpPr>
          <p:nvPr>
            <p:ph type="body" idx="1"/>
          </p:nvPr>
        </p:nvSpPr>
        <p:spPr>
          <a:xfrm>
            <a:off x="457200" y="1577341"/>
            <a:ext cx="3977640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/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6" name="Google Shape;26;p4"/>
          <p:cNvSpPr txBox="1">
            <a:spLocks noGrp="1"/>
          </p:cNvSpPr>
          <p:nvPr>
            <p:ph type="body" idx="2"/>
          </p:nvPr>
        </p:nvSpPr>
        <p:spPr>
          <a:xfrm>
            <a:off x="4709160" y="1577341"/>
            <a:ext cx="3977640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/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7" name="Google Shape;27;p4"/>
          <p:cNvSpPr txBox="1">
            <a:spLocks noGrp="1"/>
          </p:cNvSpPr>
          <p:nvPr>
            <p:ph type="ftr" idx="11"/>
          </p:nvPr>
        </p:nvSpPr>
        <p:spPr>
          <a:xfrm>
            <a:off x="3108960" y="6377940"/>
            <a:ext cx="2926080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8" name="Google Shape;28;p4"/>
          <p:cNvSpPr txBox="1">
            <a:spLocks noGrp="1"/>
          </p:cNvSpPr>
          <p:nvPr>
            <p:ph type="dt" idx="10"/>
          </p:nvPr>
        </p:nvSpPr>
        <p:spPr>
          <a:xfrm>
            <a:off x="457200" y="6377940"/>
            <a:ext cx="2103120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9" name="Google Shape;29;p4"/>
          <p:cNvSpPr txBox="1">
            <a:spLocks noGrp="1"/>
          </p:cNvSpPr>
          <p:nvPr>
            <p:ph type="sldNum" idx="12"/>
          </p:nvPr>
        </p:nvSpPr>
        <p:spPr>
          <a:xfrm>
            <a:off x="6583680" y="6377940"/>
            <a:ext cx="2103120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8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8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8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8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8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8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8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8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8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 Only">
  <p:cSld name="Title Only">
    <p:bg>
      <p:bgPr>
        <a:solidFill>
          <a:schemeClr val="lt1"/>
        </a:solidFill>
        <a:effectLst/>
      </p:bgPr>
    </p:bg>
    <p:spTree>
      <p:nvGrpSpPr>
        <p:cNvPr id="1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5"/>
          <p:cNvSpPr/>
          <p:nvPr/>
        </p:nvSpPr>
        <p:spPr>
          <a:xfrm>
            <a:off x="736851" y="2131673"/>
            <a:ext cx="7398505" cy="4472326"/>
          </a:xfrm>
          <a:prstGeom prst="rect">
            <a:avLst/>
          </a:prstGeom>
          <a:blipFill rotWithShape="1">
            <a:blip r:embed="rId2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" name="Google Shape;32;p5"/>
          <p:cNvSpPr txBox="1">
            <a:spLocks noGrp="1"/>
          </p:cNvSpPr>
          <p:nvPr>
            <p:ph type="title"/>
          </p:nvPr>
        </p:nvSpPr>
        <p:spPr>
          <a:xfrm>
            <a:off x="596901" y="508000"/>
            <a:ext cx="7950200" cy="6977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1" i="0" u="none" strike="noStrike" cap="none">
                <a:solidFill>
                  <a:srgbClr val="006F97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33" name="Google Shape;33;p5"/>
          <p:cNvSpPr txBox="1">
            <a:spLocks noGrp="1"/>
          </p:cNvSpPr>
          <p:nvPr>
            <p:ph type="ftr" idx="11"/>
          </p:nvPr>
        </p:nvSpPr>
        <p:spPr>
          <a:xfrm>
            <a:off x="3108960" y="6377940"/>
            <a:ext cx="2926080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4" name="Google Shape;34;p5"/>
          <p:cNvSpPr txBox="1">
            <a:spLocks noGrp="1"/>
          </p:cNvSpPr>
          <p:nvPr>
            <p:ph type="dt" idx="10"/>
          </p:nvPr>
        </p:nvSpPr>
        <p:spPr>
          <a:xfrm>
            <a:off x="457200" y="6377940"/>
            <a:ext cx="2103120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5" name="Google Shape;35;p5"/>
          <p:cNvSpPr txBox="1">
            <a:spLocks noGrp="1"/>
          </p:cNvSpPr>
          <p:nvPr>
            <p:ph type="sldNum" idx="12"/>
          </p:nvPr>
        </p:nvSpPr>
        <p:spPr>
          <a:xfrm>
            <a:off x="6583680" y="6377940"/>
            <a:ext cx="2103120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8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8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8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8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8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8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8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8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8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Blank">
  <p:cSld name="Blank">
    <p:bg>
      <p:bgPr>
        <a:solidFill>
          <a:schemeClr val="lt1"/>
        </a:solidFill>
        <a:effectLst/>
      </p:bgPr>
    </p:bg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6"/>
          <p:cNvSpPr/>
          <p:nvPr/>
        </p:nvSpPr>
        <p:spPr>
          <a:xfrm>
            <a:off x="431800" y="309365"/>
            <a:ext cx="3225800" cy="5549304"/>
          </a:xfrm>
          <a:prstGeom prst="rect">
            <a:avLst/>
          </a:prstGeom>
          <a:blipFill rotWithShape="1">
            <a:blip r:embed="rId2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8" name="Google Shape;38;p6"/>
          <p:cNvSpPr/>
          <p:nvPr/>
        </p:nvSpPr>
        <p:spPr>
          <a:xfrm>
            <a:off x="4978400" y="2032000"/>
            <a:ext cx="3759200" cy="1130300"/>
          </a:xfrm>
          <a:prstGeom prst="rect">
            <a:avLst/>
          </a:prstGeom>
          <a:blipFill rotWithShape="1">
            <a:blip r:embed="rId3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" name="Google Shape;39;p6"/>
          <p:cNvSpPr txBox="1">
            <a:spLocks noGrp="1"/>
          </p:cNvSpPr>
          <p:nvPr>
            <p:ph type="ftr" idx="11"/>
          </p:nvPr>
        </p:nvSpPr>
        <p:spPr>
          <a:xfrm>
            <a:off x="3108960" y="6377940"/>
            <a:ext cx="2926080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0" name="Google Shape;40;p6"/>
          <p:cNvSpPr txBox="1">
            <a:spLocks noGrp="1"/>
          </p:cNvSpPr>
          <p:nvPr>
            <p:ph type="dt" idx="10"/>
          </p:nvPr>
        </p:nvSpPr>
        <p:spPr>
          <a:xfrm>
            <a:off x="457200" y="6377940"/>
            <a:ext cx="2103120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1" name="Google Shape;41;p6"/>
          <p:cNvSpPr txBox="1">
            <a:spLocks noGrp="1"/>
          </p:cNvSpPr>
          <p:nvPr>
            <p:ph type="sldNum" idx="12"/>
          </p:nvPr>
        </p:nvSpPr>
        <p:spPr>
          <a:xfrm>
            <a:off x="6583680" y="6377940"/>
            <a:ext cx="2103120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8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8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8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8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8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8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8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8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8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596901" y="508000"/>
            <a:ext cx="7950200" cy="6771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1" i="0" u="none" strike="noStrike" cap="none">
                <a:solidFill>
                  <a:srgbClr val="006F97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591944" y="1485900"/>
            <a:ext cx="7960110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/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ftr" idx="11"/>
          </p:nvPr>
        </p:nvSpPr>
        <p:spPr>
          <a:xfrm>
            <a:off x="3108960" y="6377940"/>
            <a:ext cx="2926080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" name="Google Shape;9;p1"/>
          <p:cNvSpPr txBox="1">
            <a:spLocks noGrp="1"/>
          </p:cNvSpPr>
          <p:nvPr>
            <p:ph type="dt" idx="10"/>
          </p:nvPr>
        </p:nvSpPr>
        <p:spPr>
          <a:xfrm>
            <a:off x="457200" y="6377940"/>
            <a:ext cx="2103120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" name="Google Shape;10;p1"/>
          <p:cNvSpPr txBox="1">
            <a:spLocks noGrp="1"/>
          </p:cNvSpPr>
          <p:nvPr>
            <p:ph type="sldNum" idx="12"/>
          </p:nvPr>
        </p:nvSpPr>
        <p:spPr>
          <a:xfrm>
            <a:off x="6583680" y="6377940"/>
            <a:ext cx="2103120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jpg"/><Relationship Id="rId5" Type="http://schemas.openxmlformats.org/officeDocument/2006/relationships/image" Target="../media/image19.jpg"/><Relationship Id="rId4" Type="http://schemas.openxmlformats.org/officeDocument/2006/relationships/image" Target="../media/image18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jpg"/><Relationship Id="rId5" Type="http://schemas.openxmlformats.org/officeDocument/2006/relationships/image" Target="../media/image11.jpg"/><Relationship Id="rId4" Type="http://schemas.openxmlformats.org/officeDocument/2006/relationships/image" Target="../media/image10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jpg"/><Relationship Id="rId5" Type="http://schemas.openxmlformats.org/officeDocument/2006/relationships/image" Target="../media/image14.jpg"/><Relationship Id="rId4" Type="http://schemas.openxmlformats.org/officeDocument/2006/relationships/image" Target="../media/image13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Google Shape;46;p7" descr="Wave Footer_Blue.eps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5638800"/>
            <a:ext cx="9144000" cy="1219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7" name="Google Shape;47;p7" descr="Sorted-in-Schools-CFFC-CMYK-Stacked[3].png"/>
          <p:cNvPicPr preferRelativeResize="0"/>
          <p:nvPr/>
        </p:nvPicPr>
        <p:blipFill rotWithShape="1">
          <a:blip r:embed="rId4">
            <a:alphaModFix/>
          </a:blip>
          <a:srcRect b="-1826"/>
          <a:stretch/>
        </p:blipFill>
        <p:spPr>
          <a:xfrm>
            <a:off x="6858000" y="838200"/>
            <a:ext cx="1619364" cy="1122680"/>
          </a:xfrm>
          <a:prstGeom prst="rect">
            <a:avLst/>
          </a:prstGeom>
          <a:noFill/>
          <a:ln>
            <a:noFill/>
          </a:ln>
        </p:spPr>
      </p:pic>
      <p:pic>
        <p:nvPicPr>
          <p:cNvPr id="48" name="Google Shape;48;p7" descr="Main image for landing page-02.psd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219200" y="381000"/>
            <a:ext cx="3356414" cy="5334000"/>
          </a:xfrm>
          <a:prstGeom prst="rect">
            <a:avLst/>
          </a:prstGeom>
          <a:noFill/>
          <a:ln>
            <a:noFill/>
          </a:ln>
        </p:spPr>
      </p:pic>
      <p:sp>
        <p:nvSpPr>
          <p:cNvPr id="49" name="Google Shape;49;p7"/>
          <p:cNvSpPr txBox="1"/>
          <p:nvPr/>
        </p:nvSpPr>
        <p:spPr>
          <a:xfrm>
            <a:off x="3124200" y="2743200"/>
            <a:ext cx="5398407" cy="12439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2675" rIns="0" bIns="0" anchor="t" anchorCtr="0">
            <a:noAutofit/>
          </a:bodyPr>
          <a:lstStyle/>
          <a:p>
            <a:pPr marL="12699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0" b="1" i="0" u="none" strike="noStrike" cap="none">
                <a:solidFill>
                  <a:srgbClr val="006E96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Saving</a:t>
            </a:r>
            <a:endParaRPr sz="8000" b="1" i="0" u="none" strike="noStrike" cap="none">
              <a:solidFill>
                <a:srgbClr val="006E96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" name="Google Shape;126;p16" descr="Wave Footer_Blue.eps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5638800"/>
            <a:ext cx="9144003" cy="1219200"/>
          </a:xfrm>
          <a:prstGeom prst="rect">
            <a:avLst/>
          </a:prstGeom>
          <a:noFill/>
          <a:ln>
            <a:noFill/>
          </a:ln>
        </p:spPr>
      </p:pic>
      <p:sp>
        <p:nvSpPr>
          <p:cNvPr id="127" name="Google Shape;127;p16"/>
          <p:cNvSpPr txBox="1"/>
          <p:nvPr/>
        </p:nvSpPr>
        <p:spPr>
          <a:xfrm>
            <a:off x="615325" y="1674125"/>
            <a:ext cx="4267200" cy="321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2675" rIns="0" bIns="0" anchor="t" anchorCtr="0">
            <a:noAutofit/>
          </a:bodyPr>
          <a:lstStyle/>
          <a:p>
            <a:pPr marL="0" lvl="0" indent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 sz="2200" b="1">
                <a:solidFill>
                  <a:srgbClr val="006E96"/>
                </a:solidFill>
                <a:highlight>
                  <a:srgbClr val="FFFFFF"/>
                </a:highlight>
                <a:latin typeface="Century Gothic"/>
                <a:ea typeface="Century Gothic"/>
                <a:cs typeface="Century Gothic"/>
                <a:sym typeface="Century Gothic"/>
              </a:rPr>
              <a:t>We can also use our KiwiSaver funds to help buy our first home through a KiwiSaver HomeStart grant.</a:t>
            </a:r>
            <a:endParaRPr sz="2200" b="1">
              <a:solidFill>
                <a:srgbClr val="006E96"/>
              </a:solidFill>
              <a:highlight>
                <a:srgbClr val="FFFFFF"/>
              </a:highlight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SzPts val="1100"/>
              <a:buNone/>
            </a:pPr>
            <a:r>
              <a:rPr lang="en-US" sz="2200" b="1">
                <a:solidFill>
                  <a:srgbClr val="006E96"/>
                </a:solidFill>
                <a:highlight>
                  <a:srgbClr val="FFFFFF"/>
                </a:highlight>
                <a:latin typeface="Century Gothic"/>
                <a:ea typeface="Century Gothic"/>
                <a:cs typeface="Century Gothic"/>
                <a:sym typeface="Century Gothic"/>
              </a:rPr>
              <a:t>When we change jobs or leave the workforce, our KiwiSaver account moves with us.</a:t>
            </a:r>
            <a:endParaRPr sz="2200" b="1">
              <a:solidFill>
                <a:srgbClr val="006E96"/>
              </a:solidFill>
              <a:highlight>
                <a:srgbClr val="FFFFFF"/>
              </a:highlight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SzPts val="1100"/>
              <a:buNone/>
            </a:pPr>
            <a:r>
              <a:rPr lang="en-US" sz="2200" b="1">
                <a:solidFill>
                  <a:srgbClr val="006E96"/>
                </a:solidFill>
                <a:highlight>
                  <a:srgbClr val="FFFFFF"/>
                </a:highlight>
                <a:latin typeface="Century Gothic"/>
                <a:ea typeface="Century Gothic"/>
                <a:cs typeface="Century Gothic"/>
                <a:sym typeface="Century Gothic"/>
              </a:rPr>
              <a:t>If we experience hardship, it is possible to access our funds.</a:t>
            </a:r>
            <a:r>
              <a:rPr lang="en-US" sz="2200" b="1">
                <a:solidFill>
                  <a:srgbClr val="006E96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</a:t>
            </a:r>
            <a:endParaRPr sz="2200" b="1">
              <a:solidFill>
                <a:srgbClr val="006E96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28" name="Google Shape;128;p16"/>
          <p:cNvSpPr txBox="1">
            <a:spLocks noGrp="1"/>
          </p:cNvSpPr>
          <p:nvPr>
            <p:ph type="title"/>
          </p:nvPr>
        </p:nvSpPr>
        <p:spPr>
          <a:xfrm>
            <a:off x="614210" y="509340"/>
            <a:ext cx="3043500" cy="72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2675" rIns="0" bIns="0" anchor="t" anchorCtr="0">
            <a:noAutofit/>
          </a:bodyPr>
          <a:lstStyle/>
          <a:p>
            <a:pPr marL="12698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600">
                <a:solidFill>
                  <a:srgbClr val="006E96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KiwiSaver</a:t>
            </a:r>
            <a:endParaRPr sz="4600" i="0" u="none" strike="noStrike" cap="none">
              <a:solidFill>
                <a:srgbClr val="006E96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29" name="Google Shape;129;p16"/>
          <p:cNvSpPr txBox="1"/>
          <p:nvPr/>
        </p:nvSpPr>
        <p:spPr>
          <a:xfrm>
            <a:off x="615328" y="6324600"/>
            <a:ext cx="2784600" cy="1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11131" marR="0" lvl="0" indent="0" algn="l" rtl="0">
              <a:lnSpc>
                <a:spcPct val="11354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 b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Saving</a:t>
            </a:r>
            <a:r>
              <a:rPr lang="en-US" sz="11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| Sorted in Schools</a:t>
            </a:r>
            <a:endParaRPr sz="11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30" name="Google Shape;130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029200" y="408550"/>
            <a:ext cx="3385223" cy="507784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5" name="Google Shape;135;p17" descr="Wave Footer_Blue.eps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5638800"/>
            <a:ext cx="9144003" cy="1219200"/>
          </a:xfrm>
          <a:prstGeom prst="rect">
            <a:avLst/>
          </a:prstGeom>
          <a:noFill/>
          <a:ln>
            <a:noFill/>
          </a:ln>
        </p:spPr>
      </p:pic>
      <p:sp>
        <p:nvSpPr>
          <p:cNvPr id="136" name="Google Shape;136;p17"/>
          <p:cNvSpPr txBox="1">
            <a:spLocks noGrp="1"/>
          </p:cNvSpPr>
          <p:nvPr>
            <p:ph type="title"/>
          </p:nvPr>
        </p:nvSpPr>
        <p:spPr>
          <a:xfrm>
            <a:off x="609600" y="513075"/>
            <a:ext cx="3843300" cy="65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1125" rIns="0" bIns="0" anchor="t" anchorCtr="0">
            <a:noAutofit/>
          </a:bodyPr>
          <a:lstStyle/>
          <a:p>
            <a:pPr marL="11131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600">
                <a:solidFill>
                  <a:srgbClr val="006E96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Saving</a:t>
            </a:r>
            <a:endParaRPr sz="4600" b="0" i="0" u="none" strike="noStrike" cap="none">
              <a:solidFill>
                <a:srgbClr val="006E96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37" name="Google Shape;137;p17"/>
          <p:cNvSpPr txBox="1"/>
          <p:nvPr/>
        </p:nvSpPr>
        <p:spPr>
          <a:xfrm>
            <a:off x="615325" y="1527943"/>
            <a:ext cx="4267200" cy="294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2675" rIns="0" bIns="0" anchor="t" anchorCtr="0">
            <a:noAutofit/>
          </a:bodyPr>
          <a:lstStyle/>
          <a:p>
            <a:pPr marL="0" lvl="0" indent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 sz="1800" b="1">
                <a:solidFill>
                  <a:srgbClr val="006E96"/>
                </a:solidFill>
                <a:highlight>
                  <a:srgbClr val="FFFFFF"/>
                </a:highlight>
                <a:latin typeface="Century Gothic"/>
                <a:ea typeface="Century Gothic"/>
                <a:cs typeface="Century Gothic"/>
                <a:sym typeface="Century Gothic"/>
              </a:rPr>
              <a:t>Have a clear plan to keep your savings on track.</a:t>
            </a:r>
            <a:endParaRPr sz="1800" b="1">
              <a:solidFill>
                <a:srgbClr val="006E96"/>
              </a:solidFill>
              <a:highlight>
                <a:srgbClr val="FFFFFF"/>
              </a:highlight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228600" lvl="0" indent="-228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sz="1800" b="1">
              <a:solidFill>
                <a:srgbClr val="006E96"/>
              </a:solidFill>
              <a:highlight>
                <a:srgbClr val="FFFFFF"/>
              </a:highlight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228600" lvl="0" indent="-228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 sz="1800" b="1">
                <a:solidFill>
                  <a:srgbClr val="006E96"/>
                </a:solidFill>
                <a:highlight>
                  <a:srgbClr val="FFFFFF"/>
                </a:highlight>
                <a:latin typeface="Century Gothic"/>
                <a:ea typeface="Century Gothic"/>
                <a:cs typeface="Century Gothic"/>
                <a:sym typeface="Century Gothic"/>
              </a:rPr>
              <a:t>Successful saving needs to be:</a:t>
            </a:r>
            <a:endParaRPr sz="1800" b="1">
              <a:solidFill>
                <a:srgbClr val="006E96"/>
              </a:solidFill>
              <a:highlight>
                <a:srgbClr val="FFFFFF"/>
              </a:highlight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457200" lvl="0" indent="-3429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6E96"/>
              </a:buClr>
              <a:buSzPts val="1800"/>
              <a:buFont typeface="Century Gothic"/>
              <a:buChar char="●"/>
            </a:pPr>
            <a:r>
              <a:rPr lang="en-US" sz="1800" b="1">
                <a:solidFill>
                  <a:srgbClr val="006E96"/>
                </a:solidFill>
                <a:highlight>
                  <a:srgbClr val="FFFFFF"/>
                </a:highlight>
                <a:latin typeface="Century Gothic"/>
                <a:ea typeface="Century Gothic"/>
                <a:cs typeface="Century Gothic"/>
                <a:sym typeface="Century Gothic"/>
              </a:rPr>
              <a:t>little and long – every time you get paid, save at least a small amount.</a:t>
            </a:r>
            <a:endParaRPr sz="1800" b="1">
              <a:solidFill>
                <a:srgbClr val="006E96"/>
              </a:solidFill>
              <a:highlight>
                <a:srgbClr val="FFFFFF"/>
              </a:highlight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457200" lvl="0" indent="-3429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6E96"/>
              </a:buClr>
              <a:buSzPts val="1800"/>
              <a:buFont typeface="Century Gothic"/>
              <a:buChar char="●"/>
            </a:pPr>
            <a:r>
              <a:rPr lang="en-US" sz="1800" b="1">
                <a:solidFill>
                  <a:srgbClr val="006E96"/>
                </a:solidFill>
                <a:highlight>
                  <a:srgbClr val="FFFFFF"/>
                </a:highlight>
                <a:latin typeface="Century Gothic"/>
                <a:ea typeface="Century Gothic"/>
                <a:cs typeface="Century Gothic"/>
                <a:sym typeface="Century Gothic"/>
              </a:rPr>
              <a:t>purposeful – set a goal for your savings and plan how to get there</a:t>
            </a:r>
            <a:endParaRPr sz="1800" b="1">
              <a:solidFill>
                <a:srgbClr val="006E96"/>
              </a:solidFill>
              <a:highlight>
                <a:srgbClr val="FFFFFF"/>
              </a:highlight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457200" lvl="0" indent="-3429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6E96"/>
              </a:buClr>
              <a:buSzPts val="1800"/>
              <a:buFont typeface="Century Gothic"/>
              <a:buChar char="●"/>
            </a:pPr>
            <a:r>
              <a:rPr lang="en-US" sz="1800" b="1">
                <a:solidFill>
                  <a:srgbClr val="006E96"/>
                </a:solidFill>
                <a:highlight>
                  <a:srgbClr val="FFFFFF"/>
                </a:highlight>
                <a:latin typeface="Century Gothic"/>
                <a:ea typeface="Century Gothic"/>
                <a:cs typeface="Century Gothic"/>
                <a:sym typeface="Century Gothic"/>
              </a:rPr>
              <a:t>separate – keep your savings separate from your day-to-day accounts. </a:t>
            </a:r>
            <a:endParaRPr sz="1800" b="1">
              <a:solidFill>
                <a:srgbClr val="006E96"/>
              </a:solidFill>
              <a:highlight>
                <a:srgbClr val="FFFFFF"/>
              </a:highlight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sz="1800" b="1">
              <a:solidFill>
                <a:srgbClr val="006E96"/>
              </a:solidFill>
              <a:latin typeface="Montserrat Alternates"/>
              <a:ea typeface="Montserrat Alternates"/>
              <a:cs typeface="Montserrat Alternates"/>
              <a:sym typeface="Montserrat Alternates"/>
            </a:endParaRPr>
          </a:p>
        </p:txBody>
      </p:sp>
      <p:sp>
        <p:nvSpPr>
          <p:cNvPr id="138" name="Google Shape;138;p17"/>
          <p:cNvSpPr txBox="1"/>
          <p:nvPr/>
        </p:nvSpPr>
        <p:spPr>
          <a:xfrm>
            <a:off x="615328" y="6324600"/>
            <a:ext cx="2784600" cy="1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11131" marR="0" lvl="0" indent="0" algn="l" rtl="0">
              <a:lnSpc>
                <a:spcPct val="11354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 b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Saving </a:t>
            </a:r>
            <a:r>
              <a:rPr lang="en-US" sz="11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| Sorted in Schools</a:t>
            </a:r>
            <a:endParaRPr sz="11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39" name="Google Shape;139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920300" y="-25950"/>
            <a:ext cx="3223747" cy="2149174"/>
          </a:xfrm>
          <a:prstGeom prst="rect">
            <a:avLst/>
          </a:prstGeom>
          <a:noFill/>
          <a:ln>
            <a:noFill/>
          </a:ln>
        </p:spPr>
      </p:pic>
      <p:pic>
        <p:nvPicPr>
          <p:cNvPr id="140" name="Google Shape;140;p1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900850" y="2123225"/>
            <a:ext cx="3223747" cy="2149128"/>
          </a:xfrm>
          <a:prstGeom prst="rect">
            <a:avLst/>
          </a:prstGeom>
          <a:noFill/>
          <a:ln>
            <a:noFill/>
          </a:ln>
        </p:spPr>
      </p:pic>
      <p:pic>
        <p:nvPicPr>
          <p:cNvPr id="141" name="Google Shape;141;p17"/>
          <p:cNvPicPr preferRelativeResize="0"/>
          <p:nvPr/>
        </p:nvPicPr>
        <p:blipFill rotWithShape="1">
          <a:blip r:embed="rId6">
            <a:alphaModFix/>
          </a:blip>
          <a:srcRect b="45992"/>
          <a:stretch/>
        </p:blipFill>
        <p:spPr>
          <a:xfrm>
            <a:off x="5920300" y="4193175"/>
            <a:ext cx="3223747" cy="261155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p18"/>
          <p:cNvSpPr/>
          <p:nvPr/>
        </p:nvSpPr>
        <p:spPr>
          <a:xfrm>
            <a:off x="-76200" y="-57150"/>
            <a:ext cx="9296400" cy="6972300"/>
          </a:xfrm>
          <a:custGeom>
            <a:avLst/>
            <a:gdLst/>
            <a:ahLst/>
            <a:cxnLst/>
            <a:rect l="l" t="t" r="r" b="b"/>
            <a:pathLst>
              <a:path w="9144000" h="6858000" extrusionOk="0">
                <a:moveTo>
                  <a:pt x="0" y="6857999"/>
                </a:moveTo>
                <a:lnTo>
                  <a:pt x="0" y="0"/>
                </a:lnTo>
                <a:lnTo>
                  <a:pt x="9144000" y="0"/>
                </a:lnTo>
                <a:lnTo>
                  <a:pt x="9144000" y="6857999"/>
                </a:lnTo>
                <a:lnTo>
                  <a:pt x="0" y="6857999"/>
                </a:lnTo>
                <a:close/>
              </a:path>
            </a:pathLst>
          </a:custGeom>
          <a:solidFill>
            <a:srgbClr val="006E96"/>
          </a:solid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79646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47" name="Google Shape;147;p18" descr="Sorted-logo-white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581400" y="3768709"/>
            <a:ext cx="1876258" cy="355600"/>
          </a:xfrm>
          <a:prstGeom prst="rect">
            <a:avLst/>
          </a:prstGeom>
          <a:noFill/>
          <a:ln>
            <a:noFill/>
          </a:ln>
        </p:spPr>
      </p:pic>
      <p:sp>
        <p:nvSpPr>
          <p:cNvPr id="148" name="Google Shape;148;p18"/>
          <p:cNvSpPr txBox="1"/>
          <p:nvPr/>
        </p:nvSpPr>
        <p:spPr>
          <a:xfrm>
            <a:off x="1181100" y="2743200"/>
            <a:ext cx="6968700" cy="72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2675" rIns="0" bIns="0" anchor="t" anchorCtr="0">
            <a:noAutofit/>
          </a:bodyPr>
          <a:lstStyle/>
          <a:p>
            <a:pPr marL="12699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600" b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sortedinschools.org.nz</a:t>
            </a:r>
            <a:endParaRPr sz="4600" b="1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p8" descr="BG_Blue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55" name="Google Shape;55;p8"/>
          <p:cNvSpPr txBox="1"/>
          <p:nvPr/>
        </p:nvSpPr>
        <p:spPr>
          <a:xfrm>
            <a:off x="609600" y="1775325"/>
            <a:ext cx="3953100" cy="294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2675" rIns="0" bIns="0" anchor="t" anchorCtr="0">
            <a:noAutofit/>
          </a:bodyPr>
          <a:lstStyle/>
          <a:p>
            <a:pPr marL="0" lvl="0" indent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2800" b="1">
                <a:solidFill>
                  <a:srgbClr val="006E96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The more we save, the easier it is to achieve our goals and get ahead.</a:t>
            </a:r>
            <a:endParaRPr sz="2800" b="1" i="0" u="none" strike="noStrike" cap="none">
              <a:solidFill>
                <a:srgbClr val="006E96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56" name="Google Shape;56;p8"/>
          <p:cNvSpPr txBox="1">
            <a:spLocks noGrp="1"/>
          </p:cNvSpPr>
          <p:nvPr>
            <p:ph type="title"/>
          </p:nvPr>
        </p:nvSpPr>
        <p:spPr>
          <a:xfrm>
            <a:off x="614199" y="509350"/>
            <a:ext cx="4072200" cy="72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2675" rIns="0" bIns="0" anchor="t" anchorCtr="0">
            <a:noAutofit/>
          </a:bodyPr>
          <a:lstStyle/>
          <a:p>
            <a:pPr marL="12699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600">
                <a:solidFill>
                  <a:srgbClr val="006E96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Saving</a:t>
            </a:r>
            <a:endParaRPr sz="4600" i="0" u="none" strike="noStrike" cap="none">
              <a:solidFill>
                <a:srgbClr val="006E96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pic>
        <p:nvPicPr>
          <p:cNvPr id="57" name="Google Shape;57;p8" descr="Wave Footer_Blue.eps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0" y="5638800"/>
            <a:ext cx="9144000" cy="1219200"/>
          </a:xfrm>
          <a:prstGeom prst="rect">
            <a:avLst/>
          </a:prstGeom>
          <a:noFill/>
          <a:ln>
            <a:noFill/>
          </a:ln>
        </p:spPr>
      </p:pic>
      <p:sp>
        <p:nvSpPr>
          <p:cNvPr id="58" name="Google Shape;58;p8"/>
          <p:cNvSpPr txBox="1"/>
          <p:nvPr/>
        </p:nvSpPr>
        <p:spPr>
          <a:xfrm>
            <a:off x="615328" y="6324600"/>
            <a:ext cx="2784507" cy="1616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11132" marR="0" lvl="0" indent="0" algn="l" rtl="0">
              <a:lnSpc>
                <a:spcPct val="11354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 b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Saving </a:t>
            </a:r>
            <a:r>
              <a:rPr lang="en-US" sz="11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| Sorted in Schools</a:t>
            </a:r>
            <a:endParaRPr sz="11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9" name="Google Shape;59;p8"/>
          <p:cNvSpPr txBox="1"/>
          <p:nvPr/>
        </p:nvSpPr>
        <p:spPr>
          <a:xfrm>
            <a:off x="9624581" y="-345600"/>
            <a:ext cx="184666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60" name="Google Shape;60;p8" descr="IPHONE-MOCKUP-sorted.png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2552700" y="76200"/>
            <a:ext cx="85725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" name="Google Shape;65;p9" descr="Wave Footer_Blue.eps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5638800"/>
            <a:ext cx="9144000" cy="1219200"/>
          </a:xfrm>
          <a:prstGeom prst="rect">
            <a:avLst/>
          </a:prstGeom>
          <a:noFill/>
          <a:ln>
            <a:noFill/>
          </a:ln>
        </p:spPr>
      </p:pic>
      <p:sp>
        <p:nvSpPr>
          <p:cNvPr id="66" name="Google Shape;66;p9"/>
          <p:cNvSpPr txBox="1"/>
          <p:nvPr/>
        </p:nvSpPr>
        <p:spPr>
          <a:xfrm>
            <a:off x="609600" y="1775327"/>
            <a:ext cx="4267200" cy="318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2675" rIns="0" bIns="0" anchor="t" anchorCtr="0">
            <a:noAutofit/>
          </a:bodyPr>
          <a:lstStyle/>
          <a:p>
            <a:pPr marL="0" lvl="0" indent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 sz="2200" b="1">
                <a:solidFill>
                  <a:srgbClr val="006E96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In almost all cases, it’s cheaper to save for </a:t>
            </a:r>
            <a:r>
              <a:rPr lang="en-US" sz="2200" b="1">
                <a:solidFill>
                  <a:srgbClr val="006E96"/>
                </a:solidFill>
                <a:highlight>
                  <a:srgbClr val="FFFFFF"/>
                </a:highlight>
                <a:latin typeface="Century Gothic"/>
                <a:ea typeface="Century Gothic"/>
                <a:cs typeface="Century Gothic"/>
                <a:sym typeface="Century Gothic"/>
              </a:rPr>
              <a:t>goods</a:t>
            </a:r>
            <a:r>
              <a:rPr lang="en-US" sz="2200" b="1">
                <a:solidFill>
                  <a:srgbClr val="006E96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– a phone, a car, a holiday – than to go into debt to buy them. </a:t>
            </a:r>
            <a:endParaRPr sz="2200" b="1">
              <a:solidFill>
                <a:srgbClr val="006E96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2200" b="1">
                <a:solidFill>
                  <a:srgbClr val="006E96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Saving for the future also gives us more options later on and keeps us prepared for anything unexpected. </a:t>
            </a:r>
            <a:endParaRPr sz="2200" b="1">
              <a:solidFill>
                <a:srgbClr val="006E96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67" name="Google Shape;67;p9"/>
          <p:cNvSpPr txBox="1">
            <a:spLocks noGrp="1"/>
          </p:cNvSpPr>
          <p:nvPr>
            <p:ph type="title"/>
          </p:nvPr>
        </p:nvSpPr>
        <p:spPr>
          <a:xfrm>
            <a:off x="614210" y="509340"/>
            <a:ext cx="3043390" cy="7207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2675" rIns="0" bIns="0" anchor="t" anchorCtr="0">
            <a:noAutofit/>
          </a:bodyPr>
          <a:lstStyle/>
          <a:p>
            <a:pPr marL="12699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600">
                <a:solidFill>
                  <a:srgbClr val="006E96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Saving</a:t>
            </a:r>
            <a:endParaRPr sz="4600" i="0" u="none" strike="noStrike" cap="none">
              <a:solidFill>
                <a:srgbClr val="006E96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68" name="Google Shape;68;p9"/>
          <p:cNvSpPr txBox="1"/>
          <p:nvPr/>
        </p:nvSpPr>
        <p:spPr>
          <a:xfrm>
            <a:off x="615328" y="6324600"/>
            <a:ext cx="2784507" cy="1616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11132" marR="0" lvl="0" indent="0" algn="l" rtl="0">
              <a:lnSpc>
                <a:spcPct val="11354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 b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Saving </a:t>
            </a:r>
            <a:r>
              <a:rPr lang="en-US" sz="11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| Sorted in Schools</a:t>
            </a:r>
            <a:endParaRPr sz="11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9" name="Google Shape;69;p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181600" y="1837200"/>
            <a:ext cx="3962408" cy="318360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" name="Google Shape;74;p10" descr="Wave Footer_Blue.eps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5638800"/>
            <a:ext cx="9144000" cy="1219200"/>
          </a:xfrm>
          <a:prstGeom prst="rect">
            <a:avLst/>
          </a:prstGeom>
          <a:noFill/>
          <a:ln>
            <a:noFill/>
          </a:ln>
        </p:spPr>
      </p:pic>
      <p:sp>
        <p:nvSpPr>
          <p:cNvPr id="75" name="Google Shape;75;p10"/>
          <p:cNvSpPr txBox="1"/>
          <p:nvPr/>
        </p:nvSpPr>
        <p:spPr>
          <a:xfrm>
            <a:off x="1064495" y="2133600"/>
            <a:ext cx="7015010" cy="17363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2675" rIns="0" bIns="0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2800" b="1">
                <a:solidFill>
                  <a:srgbClr val="006E96"/>
                </a:solidFill>
                <a:highlight>
                  <a:srgbClr val="FFFFFF"/>
                </a:highlight>
                <a:latin typeface="Century Gothic"/>
                <a:ea typeface="Century Gothic"/>
                <a:cs typeface="Century Gothic"/>
                <a:sym typeface="Century Gothic"/>
              </a:rPr>
              <a:t>Saving is a habit to start as soon as we can. </a:t>
            </a:r>
            <a:r>
              <a:rPr lang="en-US" sz="2800" b="1">
                <a:solidFill>
                  <a:srgbClr val="006E96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One of the best habits we can get into is “paying ourselves first” and making it automatic by setting up a savings plan.</a:t>
            </a:r>
            <a:endParaRPr sz="2800" b="1" i="0">
              <a:solidFill>
                <a:srgbClr val="006E96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76" name="Google Shape;76;p10"/>
          <p:cNvSpPr txBox="1"/>
          <p:nvPr/>
        </p:nvSpPr>
        <p:spPr>
          <a:xfrm>
            <a:off x="615328" y="6324600"/>
            <a:ext cx="2784507" cy="1616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11132" marR="0" lvl="0" indent="0" algn="l" rtl="0">
              <a:lnSpc>
                <a:spcPct val="11354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 b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Saving</a:t>
            </a:r>
            <a:r>
              <a:rPr lang="en-US" sz="11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| Sorted in Schools</a:t>
            </a:r>
            <a:endParaRPr sz="11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" name="Google Shape;81;p11" descr="Wave Footer_Blue.eps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5638800"/>
            <a:ext cx="9144000" cy="1219200"/>
          </a:xfrm>
          <a:prstGeom prst="rect">
            <a:avLst/>
          </a:prstGeom>
          <a:noFill/>
          <a:ln>
            <a:noFill/>
          </a:ln>
        </p:spPr>
      </p:pic>
      <p:sp>
        <p:nvSpPr>
          <p:cNvPr id="82" name="Google Shape;82;p11"/>
          <p:cNvSpPr txBox="1">
            <a:spLocks noGrp="1"/>
          </p:cNvSpPr>
          <p:nvPr>
            <p:ph type="title"/>
          </p:nvPr>
        </p:nvSpPr>
        <p:spPr>
          <a:xfrm>
            <a:off x="609600" y="513080"/>
            <a:ext cx="2327307" cy="6575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1125" rIns="0" bIns="0" anchor="t" anchorCtr="0">
            <a:noAutofit/>
          </a:bodyPr>
          <a:lstStyle/>
          <a:p>
            <a:pPr marL="11132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800">
                <a:solidFill>
                  <a:srgbClr val="006E96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Saving</a:t>
            </a:r>
            <a:endParaRPr sz="4800" b="0" i="0" u="none" strike="noStrike" cap="none">
              <a:solidFill>
                <a:srgbClr val="006E96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83" name="Google Shape;83;p11"/>
          <p:cNvSpPr txBox="1"/>
          <p:nvPr/>
        </p:nvSpPr>
        <p:spPr>
          <a:xfrm>
            <a:off x="609600" y="1775318"/>
            <a:ext cx="4267200" cy="29490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2675" rIns="0" bIns="0" anchor="t" anchorCtr="0">
            <a:noAutofit/>
          </a:bodyPr>
          <a:lstStyle/>
          <a:p>
            <a:pPr marL="0" lvl="0" indent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 sz="1800" b="1">
                <a:solidFill>
                  <a:srgbClr val="006E96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The first savings goal is to build an emergency fund to help with unexpected life events. </a:t>
            </a:r>
            <a:endParaRPr sz="1800" b="1">
              <a:solidFill>
                <a:srgbClr val="006E96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sz="1800" b="1">
              <a:solidFill>
                <a:srgbClr val="006E96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 sz="1800" b="1">
                <a:solidFill>
                  <a:srgbClr val="006E96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Try to save about three months’ salary. </a:t>
            </a:r>
            <a:endParaRPr sz="1800" b="1">
              <a:solidFill>
                <a:srgbClr val="006E96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sz="1800" b="1">
              <a:solidFill>
                <a:srgbClr val="006E96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800" b="1">
                <a:solidFill>
                  <a:srgbClr val="006E96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This helps to avoid the use of high-interest debt to fix your car if it breaks down, or continue to pay your bills if you are between jobs.</a:t>
            </a:r>
            <a:endParaRPr sz="1800" b="1">
              <a:solidFill>
                <a:srgbClr val="006E96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84" name="Google Shape;84;p11"/>
          <p:cNvSpPr txBox="1"/>
          <p:nvPr/>
        </p:nvSpPr>
        <p:spPr>
          <a:xfrm>
            <a:off x="615328" y="6324600"/>
            <a:ext cx="2784507" cy="1616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11132" marR="0" lvl="0" indent="0" algn="l" rtl="0">
              <a:lnSpc>
                <a:spcPct val="11354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 b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Saving</a:t>
            </a:r>
            <a:r>
              <a:rPr lang="en-US" sz="11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| Sorted in Schools</a:t>
            </a:r>
            <a:endParaRPr sz="11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85" name="Google Shape;85;p1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773775" y="4486534"/>
            <a:ext cx="3370218" cy="2371464"/>
          </a:xfrm>
          <a:prstGeom prst="rect">
            <a:avLst/>
          </a:prstGeom>
          <a:noFill/>
          <a:ln>
            <a:noFill/>
          </a:ln>
        </p:spPr>
      </p:pic>
      <p:pic>
        <p:nvPicPr>
          <p:cNvPr id="86" name="Google Shape;86;p1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773775" y="0"/>
            <a:ext cx="3370218" cy="2246812"/>
          </a:xfrm>
          <a:prstGeom prst="rect">
            <a:avLst/>
          </a:prstGeom>
          <a:noFill/>
          <a:ln>
            <a:noFill/>
          </a:ln>
        </p:spPr>
      </p:pic>
      <p:pic>
        <p:nvPicPr>
          <p:cNvPr id="87" name="Google Shape;87;p1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773775" y="2239675"/>
            <a:ext cx="3370218" cy="224684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" name="Google Shape;92;p12" descr="Wave Footer_Blue.eps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5638800"/>
            <a:ext cx="9144003" cy="1219200"/>
          </a:xfrm>
          <a:prstGeom prst="rect">
            <a:avLst/>
          </a:prstGeom>
          <a:noFill/>
          <a:ln>
            <a:noFill/>
          </a:ln>
        </p:spPr>
      </p:pic>
      <p:sp>
        <p:nvSpPr>
          <p:cNvPr id="93" name="Google Shape;93;p12"/>
          <p:cNvSpPr txBox="1"/>
          <p:nvPr/>
        </p:nvSpPr>
        <p:spPr>
          <a:xfrm>
            <a:off x="1297025" y="1742900"/>
            <a:ext cx="6355500" cy="266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2675" rIns="0" bIns="0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 sz="3000" b="1">
                <a:solidFill>
                  <a:srgbClr val="006E96"/>
                </a:solidFill>
                <a:highlight>
                  <a:srgbClr val="FFFFFF"/>
                </a:highlight>
                <a:latin typeface="Century Gothic"/>
                <a:ea typeface="Century Gothic"/>
                <a:cs typeface="Century Gothic"/>
                <a:sym typeface="Century Gothic"/>
              </a:rPr>
              <a:t>Savings also support longer-term goals, including building a deposit for a house and saving for retirement through KiwiSaver.</a:t>
            </a:r>
            <a:r>
              <a:rPr lang="en-US" sz="3000" b="1">
                <a:solidFill>
                  <a:srgbClr val="006E96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</a:t>
            </a:r>
            <a:endParaRPr sz="3000" b="1">
              <a:solidFill>
                <a:srgbClr val="006E96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94" name="Google Shape;94;p12"/>
          <p:cNvSpPr txBox="1"/>
          <p:nvPr/>
        </p:nvSpPr>
        <p:spPr>
          <a:xfrm>
            <a:off x="615328" y="6324600"/>
            <a:ext cx="2784600" cy="1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11131" marR="0" lvl="0" indent="0" algn="l" rtl="0">
              <a:lnSpc>
                <a:spcPct val="11354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 b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Saving</a:t>
            </a:r>
            <a:r>
              <a:rPr lang="en-US" sz="11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| Sorted in Schools</a:t>
            </a:r>
            <a:endParaRPr sz="11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" name="Google Shape;99;p13" descr="Wave Footer_Blue.eps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5638800"/>
            <a:ext cx="9144003" cy="1219200"/>
          </a:xfrm>
          <a:prstGeom prst="rect">
            <a:avLst/>
          </a:prstGeom>
          <a:noFill/>
          <a:ln>
            <a:noFill/>
          </a:ln>
        </p:spPr>
      </p:pic>
      <p:sp>
        <p:nvSpPr>
          <p:cNvPr id="100" name="Google Shape;100;p13"/>
          <p:cNvSpPr txBox="1">
            <a:spLocks noGrp="1"/>
          </p:cNvSpPr>
          <p:nvPr>
            <p:ph type="title"/>
          </p:nvPr>
        </p:nvSpPr>
        <p:spPr>
          <a:xfrm>
            <a:off x="609600" y="513075"/>
            <a:ext cx="3843300" cy="65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1125" rIns="0" bIns="0" anchor="t" anchorCtr="0">
            <a:noAutofit/>
          </a:bodyPr>
          <a:lstStyle/>
          <a:p>
            <a:pPr marL="11131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800">
                <a:solidFill>
                  <a:srgbClr val="006E96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KiwiSaver</a:t>
            </a:r>
            <a:endParaRPr sz="4800" b="0" i="0" u="none" strike="noStrike" cap="none">
              <a:solidFill>
                <a:srgbClr val="006E96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01" name="Google Shape;101;p13"/>
          <p:cNvSpPr txBox="1"/>
          <p:nvPr/>
        </p:nvSpPr>
        <p:spPr>
          <a:xfrm>
            <a:off x="609600" y="1475350"/>
            <a:ext cx="4400100" cy="324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2675" rIns="0" bIns="0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2400" b="1">
                <a:solidFill>
                  <a:srgbClr val="006E96"/>
                </a:solidFill>
                <a:highlight>
                  <a:schemeClr val="lt1"/>
                </a:highlight>
                <a:latin typeface="Century Gothic"/>
                <a:ea typeface="Century Gothic"/>
                <a:cs typeface="Century Gothic"/>
                <a:sym typeface="Century Gothic"/>
              </a:rPr>
              <a:t>KiwiSaver is a voluntary savings scheme set up by the government to help New Zealanders save for their retirement. </a:t>
            </a:r>
            <a:endParaRPr sz="2400" b="1">
              <a:solidFill>
                <a:srgbClr val="006E96"/>
              </a:solidFill>
              <a:highlight>
                <a:schemeClr val="lt1"/>
              </a:highlight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2400" b="1">
                <a:solidFill>
                  <a:srgbClr val="006E96"/>
                </a:solidFill>
                <a:highlight>
                  <a:schemeClr val="lt1"/>
                </a:highlight>
                <a:latin typeface="Century Gothic"/>
                <a:ea typeface="Century Gothic"/>
                <a:cs typeface="Century Gothic"/>
                <a:sym typeface="Century Gothic"/>
              </a:rPr>
              <a:t>It enables us to save regularly directly from our pay to build a retirement fund for when we stop working.</a:t>
            </a:r>
            <a:endParaRPr sz="1800" b="1">
              <a:solidFill>
                <a:srgbClr val="006E96"/>
              </a:solidFill>
              <a:highlight>
                <a:srgbClr val="FFFFFF"/>
              </a:highlight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sz="1800" b="1">
              <a:solidFill>
                <a:srgbClr val="006E96"/>
              </a:solidFill>
              <a:highlight>
                <a:srgbClr val="FFFFFF"/>
              </a:highlight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SzPts val="1100"/>
              <a:buNone/>
            </a:pPr>
            <a:endParaRPr sz="1800" b="1">
              <a:solidFill>
                <a:srgbClr val="006E96"/>
              </a:solidFill>
              <a:latin typeface="Montserrat Alternates"/>
              <a:ea typeface="Montserrat Alternates"/>
              <a:cs typeface="Montserrat Alternates"/>
              <a:sym typeface="Montserrat Alternates"/>
            </a:endParaRPr>
          </a:p>
        </p:txBody>
      </p:sp>
      <p:sp>
        <p:nvSpPr>
          <p:cNvPr id="102" name="Google Shape;102;p13"/>
          <p:cNvSpPr txBox="1"/>
          <p:nvPr/>
        </p:nvSpPr>
        <p:spPr>
          <a:xfrm>
            <a:off x="615328" y="6324600"/>
            <a:ext cx="2784600" cy="1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11131" marR="0" lvl="0" indent="0" algn="l" rtl="0">
              <a:lnSpc>
                <a:spcPct val="11354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 b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Saving</a:t>
            </a:r>
            <a:r>
              <a:rPr lang="en-US" sz="11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| Sorted in Schools</a:t>
            </a:r>
            <a:endParaRPr sz="11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03" name="Google Shape;103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803427" y="0"/>
            <a:ext cx="3401518" cy="2267697"/>
          </a:xfrm>
          <a:prstGeom prst="rect">
            <a:avLst/>
          </a:prstGeom>
          <a:noFill/>
          <a:ln>
            <a:noFill/>
          </a:ln>
        </p:spPr>
      </p:pic>
      <p:pic>
        <p:nvPicPr>
          <p:cNvPr id="104" name="Google Shape;104;p1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803425" y="2267700"/>
            <a:ext cx="3322270" cy="2322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5" name="Google Shape;105;p1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803425" y="4590300"/>
            <a:ext cx="3322270" cy="226769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0" name="Google Shape;110;p14" descr="Wave Footer_Blue.eps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5638800"/>
            <a:ext cx="9144003" cy="1219200"/>
          </a:xfrm>
          <a:prstGeom prst="rect">
            <a:avLst/>
          </a:prstGeom>
          <a:noFill/>
          <a:ln>
            <a:noFill/>
          </a:ln>
        </p:spPr>
      </p:pic>
      <p:sp>
        <p:nvSpPr>
          <p:cNvPr id="111" name="Google Shape;111;p14"/>
          <p:cNvSpPr txBox="1"/>
          <p:nvPr/>
        </p:nvSpPr>
        <p:spPr>
          <a:xfrm>
            <a:off x="1064500" y="1688800"/>
            <a:ext cx="7014900" cy="2181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2675" rIns="0" bIns="0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3000" b="1">
                <a:solidFill>
                  <a:srgbClr val="006E96"/>
                </a:solidFill>
                <a:highlight>
                  <a:schemeClr val="lt1"/>
                </a:highlight>
                <a:latin typeface="Century Gothic"/>
                <a:ea typeface="Century Gothic"/>
                <a:cs typeface="Century Gothic"/>
                <a:sym typeface="Century Gothic"/>
              </a:rPr>
              <a:t>We can choose to contribute 3%, 4% or 8% of our gross (before tax) wage or salary to our KiwiSaver account. Our employer has to contribute as well – at least 3% of our gross salary.</a:t>
            </a:r>
            <a:endParaRPr sz="3000" b="1" i="0">
              <a:solidFill>
                <a:srgbClr val="006E96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12" name="Google Shape;112;p14"/>
          <p:cNvSpPr txBox="1"/>
          <p:nvPr/>
        </p:nvSpPr>
        <p:spPr>
          <a:xfrm>
            <a:off x="615328" y="6324600"/>
            <a:ext cx="2784600" cy="1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11131" marR="0" lvl="0" indent="0" algn="l" rtl="0">
              <a:lnSpc>
                <a:spcPct val="11354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 b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Saving </a:t>
            </a:r>
            <a:r>
              <a:rPr lang="en-US" sz="11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| Sorted in Schools</a:t>
            </a:r>
            <a:endParaRPr sz="11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7" name="Google Shape;117;p15" descr="Wave Footer_Blue.eps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5638800"/>
            <a:ext cx="9144003" cy="1219200"/>
          </a:xfrm>
          <a:prstGeom prst="rect">
            <a:avLst/>
          </a:prstGeom>
          <a:noFill/>
          <a:ln>
            <a:noFill/>
          </a:ln>
        </p:spPr>
      </p:pic>
      <p:sp>
        <p:nvSpPr>
          <p:cNvPr id="118" name="Google Shape;118;p15"/>
          <p:cNvSpPr txBox="1"/>
          <p:nvPr/>
        </p:nvSpPr>
        <p:spPr>
          <a:xfrm>
            <a:off x="609600" y="1775318"/>
            <a:ext cx="4267200" cy="266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2675" rIns="0" bIns="0" anchor="t" anchorCtr="0">
            <a:noAutofit/>
          </a:bodyPr>
          <a:lstStyle/>
          <a:p>
            <a:pPr marL="0" lvl="0" indent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 sz="2200" b="1">
                <a:solidFill>
                  <a:srgbClr val="006E96"/>
                </a:solidFill>
                <a:highlight>
                  <a:srgbClr val="FFFFFF"/>
                </a:highlight>
                <a:latin typeface="Century Gothic"/>
                <a:ea typeface="Century Gothic"/>
                <a:cs typeface="Century Gothic"/>
                <a:sym typeface="Century Gothic"/>
              </a:rPr>
              <a:t>Along with KiwiSaver employer contributions, there's an annual KiwiSaver government contribution. It’s a good deal!</a:t>
            </a:r>
            <a:endParaRPr sz="2200" b="1">
              <a:solidFill>
                <a:srgbClr val="006E96"/>
              </a:solidFill>
              <a:highlight>
                <a:srgbClr val="FFFFFF"/>
              </a:highlight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SzPts val="1100"/>
              <a:buNone/>
            </a:pPr>
            <a:r>
              <a:rPr lang="en-US" sz="2200" b="1">
                <a:solidFill>
                  <a:srgbClr val="006E96"/>
                </a:solidFill>
                <a:highlight>
                  <a:srgbClr val="FFFFFF"/>
                </a:highlight>
                <a:latin typeface="Century Gothic"/>
                <a:ea typeface="Century Gothic"/>
                <a:cs typeface="Century Gothic"/>
                <a:sym typeface="Century Gothic"/>
              </a:rPr>
              <a:t>Funds are invested on our behalf by the KiwiSaver provider. </a:t>
            </a:r>
            <a:endParaRPr sz="2200" b="1">
              <a:solidFill>
                <a:srgbClr val="006E96"/>
              </a:solidFill>
              <a:highlight>
                <a:srgbClr val="FFFFFF"/>
              </a:highlight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SzPts val="1100"/>
              <a:buNone/>
            </a:pPr>
            <a:endParaRPr sz="2400" b="1">
              <a:solidFill>
                <a:srgbClr val="006E96"/>
              </a:solidFill>
              <a:highlight>
                <a:srgbClr val="FFFFFF"/>
              </a:highlight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19" name="Google Shape;119;p15"/>
          <p:cNvSpPr txBox="1">
            <a:spLocks noGrp="1"/>
          </p:cNvSpPr>
          <p:nvPr>
            <p:ph type="title"/>
          </p:nvPr>
        </p:nvSpPr>
        <p:spPr>
          <a:xfrm>
            <a:off x="614210" y="509340"/>
            <a:ext cx="3043500" cy="72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2675" rIns="0" bIns="0" anchor="t" anchorCtr="0">
            <a:noAutofit/>
          </a:bodyPr>
          <a:lstStyle/>
          <a:p>
            <a:pPr marL="12698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600">
                <a:solidFill>
                  <a:srgbClr val="006E96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KiwiSaver</a:t>
            </a:r>
            <a:endParaRPr sz="4600" i="0" u="none" strike="noStrike" cap="none">
              <a:solidFill>
                <a:srgbClr val="006E96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20" name="Google Shape;120;p15"/>
          <p:cNvSpPr txBox="1"/>
          <p:nvPr/>
        </p:nvSpPr>
        <p:spPr>
          <a:xfrm>
            <a:off x="615328" y="6324600"/>
            <a:ext cx="2784600" cy="1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11131" marR="0" lvl="0" indent="0" algn="l" rtl="0">
              <a:lnSpc>
                <a:spcPct val="11354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 b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Saving </a:t>
            </a:r>
            <a:r>
              <a:rPr lang="en-US" sz="11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| Sorted in Schools</a:t>
            </a:r>
            <a:endParaRPr sz="11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21" name="Google Shape;121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045425" y="661750"/>
            <a:ext cx="3417625" cy="49770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464</Words>
  <Application>Microsoft Macintosh PowerPoint</Application>
  <PresentationFormat>On-screen Show (4:3)</PresentationFormat>
  <Paragraphs>43</Paragraphs>
  <Slides>12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8" baseType="lpstr">
      <vt:lpstr>Century Gothic</vt:lpstr>
      <vt:lpstr>Montserrat</vt:lpstr>
      <vt:lpstr>Calibri</vt:lpstr>
      <vt:lpstr>Arial</vt:lpstr>
      <vt:lpstr>Montserrat Alternates</vt:lpstr>
      <vt:lpstr>Office Theme</vt:lpstr>
      <vt:lpstr>PowerPoint Presentation</vt:lpstr>
      <vt:lpstr>Saving</vt:lpstr>
      <vt:lpstr>Saving</vt:lpstr>
      <vt:lpstr>PowerPoint Presentation</vt:lpstr>
      <vt:lpstr>Saving</vt:lpstr>
      <vt:lpstr>PowerPoint Presentation</vt:lpstr>
      <vt:lpstr>KiwiSaver</vt:lpstr>
      <vt:lpstr>PowerPoint Presentation</vt:lpstr>
      <vt:lpstr>KiwiSaver</vt:lpstr>
      <vt:lpstr>KiwiSaver</vt:lpstr>
      <vt:lpstr>Saving</vt:lpstr>
      <vt:lpstr>PowerPoint Presentation</vt:lpstr>
    </vt:vector>
  </TitlesOfParts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Microsoft Office User</cp:lastModifiedBy>
  <cp:revision>1</cp:revision>
  <dcterms:modified xsi:type="dcterms:W3CDTF">2018-09-03T16:15:47Z</dcterms:modified>
</cp:coreProperties>
</file>